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6" r:id="rId6"/>
    <p:sldId id="279" r:id="rId7"/>
    <p:sldId id="277" r:id="rId8"/>
    <p:sldId id="280" r:id="rId9"/>
    <p:sldId id="285" r:id="rId10"/>
    <p:sldId id="271" r:id="rId11"/>
    <p:sldId id="281" r:id="rId12"/>
    <p:sldId id="282" r:id="rId13"/>
    <p:sldId id="283" r:id="rId14"/>
    <p:sldId id="284" r:id="rId15"/>
    <p:sldId id="290" r:id="rId16"/>
    <p:sldId id="286" r:id="rId17"/>
    <p:sldId id="287" r:id="rId18"/>
    <p:sldId id="288" r:id="rId19"/>
  </p:sldIdLst>
  <p:sldSz cx="9144000" cy="6858000" type="screen4x3"/>
  <p:notesSz cx="6997700" cy="92837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78" autoAdjust="0"/>
  </p:normalViewPr>
  <p:slideViewPr>
    <p:cSldViewPr snapToGrid="0" snapToObjects="1">
      <p:cViewPr>
        <p:scale>
          <a:sx n="100" d="100"/>
          <a:sy n="100" d="100"/>
        </p:scale>
        <p:origin x="-294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3E5F1-9E48-40FE-9DDE-5D555B4EB15C}" type="datetimeFigureOut">
              <a:rPr lang="es-CL" smtClean="0"/>
              <a:pPr/>
              <a:t>04-09-2013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A85CE-7041-4EF2-BD1C-7B1B0683D27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66DD-6D52-45CE-9638-5F90EF15E635}" type="datetimeFigureOut">
              <a:rPr lang="es-CL" smtClean="0"/>
              <a:pPr/>
              <a:t>04-09-2013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41A6A-29AF-4B1A-907E-8A9BE1DC7D4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1A6A-29AF-4B1A-907E-8A9BE1DC7D4E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 descr="ppt_hom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89E28-A1EA-4202-BFD9-0EABD2E83C19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09114-03B9-44E9-8AB6-E08DC31D89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B43D-E5DC-4AC1-8384-CCF4BD7E66B6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9177A-A036-44DE-A134-91B65C77700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26598-588B-4DBC-89B9-4FD3904D4E8C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9CED-29BE-4A79-B1FD-1EBE58B9A1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4728-B69A-4571-A0F7-9804595B787A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24E5-B6E8-4442-8534-CAA7EE5EE9D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72104-ACC0-4E3C-BEA6-6C77B1666AA5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620F2-06E1-49D5-85EB-047394348C3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678E-6FF7-4BED-848B-40B909CFCC31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1198-F0AC-4145-BE03-879FCB747E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8766A-1BF0-448B-B634-8DAC80FD87D6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B998A-E80A-49AF-B02C-05576A75379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56C0-E00D-4B54-BA28-66C9B318AD99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8B4E-3AA4-4981-8936-A3C3963E167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04BE1-2B7E-4334-BCD1-74ECC25439A8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1F637-8C1B-405E-BFF8-32CA185FACA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886E-5A0F-47A1-872A-254E97AEB254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03AA-43CE-414C-B448-0ECA9279269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364F0-EB5B-48EE-8C35-698E00F1F87A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839A9-100C-451D-98A4-098940B2D57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6" descr="ppt_home_2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4CE309-4581-4D10-BC67-E9C574E04042}" type="datetimeFigureOut">
              <a:rPr lang="es-ES_tradnl"/>
              <a:pPr>
                <a:defRPr/>
              </a:pPr>
              <a:t>04/09/2013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DCC37-DED2-49F8-85D1-7567C048AEC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50.56.29.172/menu/sites/Capacitacion-Agosto2013/" TargetMode="External"/><Relationship Id="rId2" Type="http://schemas.openxmlformats.org/officeDocument/2006/relationships/hyperlink" Target="mailto:informatica.mide@uc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://www.mideuc.cl/encuestas/nombredelclient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50.56.29.172/menu/sites/Capacitacion-Agosto2013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HP" TargetMode="External"/><Relationship Id="rId2" Type="http://schemas.openxmlformats.org/officeDocument/2006/relationships/hyperlink" Target="http://es.wikipedia.org/wiki/Open_sour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SSQL" TargetMode="External"/><Relationship Id="rId5" Type="http://schemas.openxmlformats.org/officeDocument/2006/relationships/hyperlink" Target="http://es.wikipedia.org/wiki/PostgreSQL" TargetMode="External"/><Relationship Id="rId4" Type="http://schemas.openxmlformats.org/officeDocument/2006/relationships/hyperlink" Target="http://es.wikipedia.org/wiki/MySQ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655050" y="6424613"/>
            <a:ext cx="2413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9DE7709-0B1D-4BF0-9782-BA2C362624CA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3075" name="2 CuadroTexto"/>
          <p:cNvSpPr txBox="1">
            <a:spLocks noChangeArrowheads="1"/>
          </p:cNvSpPr>
          <p:nvPr/>
        </p:nvSpPr>
        <p:spPr bwMode="auto">
          <a:xfrm>
            <a:off x="1333500" y="2298700"/>
            <a:ext cx="7035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700" dirty="0"/>
              <a:t>Sistema de Encuestas MIDE UC</a:t>
            </a:r>
          </a:p>
          <a:p>
            <a:pPr algn="ctr"/>
            <a:r>
              <a:rPr lang="es-ES" sz="3700" dirty="0" err="1"/>
              <a:t>LimeSurvey</a:t>
            </a:r>
            <a:r>
              <a:rPr lang="es-ES" sz="3700" dirty="0"/>
              <a:t> </a:t>
            </a:r>
            <a:endParaRPr lang="es-CL" sz="3700" dirty="0"/>
          </a:p>
        </p:txBody>
      </p:sp>
      <p:sp>
        <p:nvSpPr>
          <p:cNvPr id="3076" name="4 CuadroTexto"/>
          <p:cNvSpPr txBox="1">
            <a:spLocks noChangeArrowheads="1"/>
          </p:cNvSpPr>
          <p:nvPr/>
        </p:nvSpPr>
        <p:spPr bwMode="auto">
          <a:xfrm>
            <a:off x="5461000" y="5611813"/>
            <a:ext cx="319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dirty="0"/>
          </a:p>
          <a:p>
            <a:r>
              <a:rPr lang="es-ES" dirty="0" err="1" smtClean="0"/>
              <a:t>Stgo</a:t>
            </a:r>
            <a:r>
              <a:rPr lang="es-ES" dirty="0"/>
              <a:t>., </a:t>
            </a:r>
            <a:r>
              <a:rPr lang="es-ES" dirty="0" smtClean="0"/>
              <a:t>Septiembre de </a:t>
            </a:r>
            <a:r>
              <a:rPr lang="es-ES" dirty="0"/>
              <a:t>2013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2884D81-A3F5-48BC-BF7C-5AC814ED5D52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243" name="3 Rectángulo"/>
          <p:cNvSpPr>
            <a:spLocks noChangeArrowheads="1"/>
          </p:cNvSpPr>
          <p:nvPr/>
        </p:nvSpPr>
        <p:spPr bwMode="auto">
          <a:xfrm>
            <a:off x="714374" y="627797"/>
            <a:ext cx="84296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CL" dirty="0"/>
          </a:p>
          <a:p>
            <a:pPr>
              <a:lnSpc>
                <a:spcPct val="150000"/>
              </a:lnSpc>
            </a:pPr>
            <a:r>
              <a:rPr lang="es-CL" b="1" dirty="0" smtClean="0"/>
              <a:t>Paso 5: Enviar </a:t>
            </a:r>
            <a:r>
              <a:rPr lang="es-CL" b="1" dirty="0"/>
              <a:t>los siguientes datos a </a:t>
            </a:r>
            <a:r>
              <a:rPr lang="es-CL" b="1" dirty="0" smtClean="0">
                <a:hlinkClick r:id="rId2"/>
              </a:rPr>
              <a:t>informatica.mide@uc.cl</a:t>
            </a:r>
            <a:endParaRPr lang="es-CL" b="1" dirty="0" smtClean="0"/>
          </a:p>
          <a:p>
            <a:endParaRPr lang="es-CL" b="1" dirty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Base </a:t>
            </a:r>
            <a:r>
              <a:rPr lang="es-ES" sz="1600" dirty="0"/>
              <a:t>de datos con los siguientes campos: </a:t>
            </a:r>
            <a:r>
              <a:rPr lang="es-CL" sz="1600" dirty="0" smtClean="0"/>
              <a:t>Nombre, apellido, Identificador (</a:t>
            </a:r>
            <a:r>
              <a:rPr lang="es-CL" sz="1600" dirty="0" err="1" smtClean="0"/>
              <a:t>Clave,Rut</a:t>
            </a:r>
            <a:r>
              <a:rPr lang="es-CL" sz="1600" dirty="0" smtClean="0"/>
              <a:t> u otro), de todos los evaluadores(atributo_1) y evaluados(atributo_2) asociados a los instrumentos.</a:t>
            </a:r>
            <a:endParaRPr lang="es-CL" sz="1600" dirty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Nombre </a:t>
            </a:r>
            <a:r>
              <a:rPr lang="es-ES" sz="1600" dirty="0"/>
              <a:t>del proceso: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Título </a:t>
            </a:r>
            <a:r>
              <a:rPr lang="es-ES" sz="1600" dirty="0"/>
              <a:t>del Menú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Subtítulo </a:t>
            </a:r>
            <a:endParaRPr lang="es-ES" sz="1600" dirty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Mensaje </a:t>
            </a:r>
            <a:r>
              <a:rPr lang="es-ES" sz="1600" dirty="0"/>
              <a:t>de Bienvenida (Pantalla de entrada)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Ejemplo de identificador : 153447810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Nota de Pie de pagina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Saludo: Ej.: Hola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Mensaje </a:t>
            </a:r>
            <a:r>
              <a:rPr lang="es-ES" sz="1600" dirty="0"/>
              <a:t>de Bienvenida (Pantalla de usuario)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Indicar </a:t>
            </a:r>
            <a:r>
              <a:rPr lang="es-ES" sz="1600" dirty="0"/>
              <a:t>si utilizaran un titulo general o por instrumento.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Logo </a:t>
            </a:r>
            <a:r>
              <a:rPr lang="es-ES" sz="1600" dirty="0"/>
              <a:t>del cliente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ID </a:t>
            </a:r>
            <a:r>
              <a:rPr lang="es-ES" sz="1600" dirty="0"/>
              <a:t>de los instrumentos </a:t>
            </a:r>
            <a:r>
              <a:rPr lang="es-ES" sz="1600" dirty="0" smtClean="0"/>
              <a:t>asociados </a:t>
            </a:r>
            <a:r>
              <a:rPr lang="es-ES" sz="1600" dirty="0" err="1" smtClean="0"/>
              <a:t>ej</a:t>
            </a:r>
            <a:r>
              <a:rPr lang="es-ES" sz="1600" dirty="0" smtClean="0"/>
              <a:t>: 	</a:t>
            </a:r>
            <a:endParaRPr lang="es-CL" sz="1600" dirty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El link que entregara el sistema será:  </a:t>
            </a:r>
            <a:r>
              <a:rPr lang="es-CL" sz="1400" dirty="0" smtClean="0">
                <a:hlinkClick r:id="rId3"/>
              </a:rPr>
              <a:t>http://50.56.29.172/menu/sites</a:t>
            </a:r>
            <a:r>
              <a:rPr lang="es-CL" sz="1400" b="1" dirty="0" smtClean="0">
                <a:hlinkClick r:id="rId3"/>
              </a:rPr>
              <a:t>/Capacitacion-Agosto2013/</a:t>
            </a:r>
            <a:endParaRPr lang="es-CL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Indicar si desea enmascarar link e indicar nombre </a:t>
            </a:r>
            <a:r>
              <a:rPr lang="es-ES" sz="1600" dirty="0" err="1" smtClean="0"/>
              <a:t>ej</a:t>
            </a:r>
            <a:r>
              <a:rPr lang="es-ES" sz="1400" dirty="0" smtClean="0"/>
              <a:t>: </a:t>
            </a:r>
            <a:r>
              <a:rPr lang="es-ES" sz="1400" dirty="0" smtClean="0">
                <a:hlinkClick r:id="rId4"/>
              </a:rPr>
              <a:t>www.mideuc.cl/encuestas/</a:t>
            </a:r>
            <a:r>
              <a:rPr lang="es-ES" sz="1400" b="1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nombredelcliente</a:t>
            </a:r>
            <a:r>
              <a:rPr lang="es-ES" sz="1400" dirty="0" smtClean="0"/>
              <a:t>), </a:t>
            </a:r>
            <a:endParaRPr lang="es-CL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1600" dirty="0" smtClean="0"/>
              <a:t>Ver lámina 15 para definir a que corresponde cada uno de estos requerimientos.</a:t>
            </a:r>
            <a:endParaRPr lang="es-CL" sz="1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63317" y="4954136"/>
            <a:ext cx="44481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6B40BD4-475F-40A0-A661-2B5F22DCF6A4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3315" name="3 Rectángulo"/>
          <p:cNvSpPr>
            <a:spLocks noChangeArrowheads="1"/>
          </p:cNvSpPr>
          <p:nvPr/>
        </p:nvSpPr>
        <p:spPr bwMode="auto">
          <a:xfrm>
            <a:off x="714375" y="1473200"/>
            <a:ext cx="7604125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/>
          </a:p>
          <a:p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endParaRPr lang="es-CL"/>
          </a:p>
        </p:txBody>
      </p:sp>
      <p:sp>
        <p:nvSpPr>
          <p:cNvPr id="13316" name="3 CuadroTexto"/>
          <p:cNvSpPr txBox="1">
            <a:spLocks noChangeArrowheads="1"/>
          </p:cNvSpPr>
          <p:nvPr/>
        </p:nvSpPr>
        <p:spPr bwMode="auto">
          <a:xfrm>
            <a:off x="1910798" y="304800"/>
            <a:ext cx="5848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 smtClean="0"/>
              <a:t>Cómo lo ve el cliente</a:t>
            </a:r>
          </a:p>
        </p:txBody>
      </p:sp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067" y="1093573"/>
            <a:ext cx="8031921" cy="572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lamada rectangular 3"/>
          <p:cNvSpPr/>
          <p:nvPr/>
        </p:nvSpPr>
        <p:spPr>
          <a:xfrm>
            <a:off x="7258479" y="2354571"/>
            <a:ext cx="1885521" cy="781878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3. Título del menú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8" name="Llamada rectangular 5"/>
          <p:cNvSpPr/>
          <p:nvPr/>
        </p:nvSpPr>
        <p:spPr>
          <a:xfrm>
            <a:off x="1910798" y="2628246"/>
            <a:ext cx="1358178" cy="508203"/>
          </a:xfrm>
          <a:prstGeom prst="wedgeRectCallout">
            <a:avLst>
              <a:gd name="adj1" fmla="val 83825"/>
              <a:gd name="adj2" fmla="val -2286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solidFill>
                  <a:schemeClr val="tx1"/>
                </a:solidFill>
                <a:latin typeface="Helvetica"/>
                <a:cs typeface="Helvetica"/>
              </a:rPr>
              <a:t>4.-Subtítulo</a:t>
            </a:r>
            <a:endParaRPr lang="es-ES_tradnl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9" name="Llamada rectangular 3"/>
          <p:cNvSpPr/>
          <p:nvPr/>
        </p:nvSpPr>
        <p:spPr>
          <a:xfrm>
            <a:off x="6929505" y="3693285"/>
            <a:ext cx="1659286" cy="781878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5.- Mensaje de bienvenida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10" name="Llamada rectangular 5"/>
          <p:cNvSpPr/>
          <p:nvPr/>
        </p:nvSpPr>
        <p:spPr>
          <a:xfrm>
            <a:off x="1050878" y="4410663"/>
            <a:ext cx="2102971" cy="508203"/>
          </a:xfrm>
          <a:prstGeom prst="wedgeRectCallout">
            <a:avLst>
              <a:gd name="adj1" fmla="val 83825"/>
              <a:gd name="adj2" fmla="val -2286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solidFill>
                  <a:schemeClr val="tx1"/>
                </a:solidFill>
                <a:latin typeface="Helvetica"/>
                <a:cs typeface="Helvetica"/>
              </a:rPr>
              <a:t>6.- Ej. Identificador</a:t>
            </a:r>
            <a:endParaRPr lang="es-ES_tradnl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1" name="Llamada rectangular 3"/>
          <p:cNvSpPr/>
          <p:nvPr/>
        </p:nvSpPr>
        <p:spPr>
          <a:xfrm>
            <a:off x="6149160" y="5973143"/>
            <a:ext cx="2218637" cy="277812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7.- Nota de pie de página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4311" y="1065213"/>
            <a:ext cx="7991475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6B40BD4-475F-40A0-A661-2B5F22DCF6A4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3315" name="3 Rectángulo"/>
          <p:cNvSpPr>
            <a:spLocks noChangeArrowheads="1"/>
          </p:cNvSpPr>
          <p:nvPr/>
        </p:nvSpPr>
        <p:spPr bwMode="auto">
          <a:xfrm>
            <a:off x="714375" y="1473200"/>
            <a:ext cx="7604125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/>
          </a:p>
          <a:p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endParaRPr lang="es-CL"/>
          </a:p>
        </p:txBody>
      </p:sp>
      <p:sp>
        <p:nvSpPr>
          <p:cNvPr id="9" name="Llamada rectangular 3"/>
          <p:cNvSpPr/>
          <p:nvPr/>
        </p:nvSpPr>
        <p:spPr>
          <a:xfrm>
            <a:off x="4952853" y="2866480"/>
            <a:ext cx="1659286" cy="781878"/>
          </a:xfrm>
          <a:prstGeom prst="wedgeRectCallout">
            <a:avLst>
              <a:gd name="adj1" fmla="val -70674"/>
              <a:gd name="adj2" fmla="val 8829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9.- Mensaje de bienvenida al usuario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12" name="Llamada rectangular 3"/>
          <p:cNvSpPr/>
          <p:nvPr/>
        </p:nvSpPr>
        <p:spPr>
          <a:xfrm>
            <a:off x="382519" y="6025014"/>
            <a:ext cx="1745428" cy="454646"/>
          </a:xfrm>
          <a:prstGeom prst="wedgeRectCallout">
            <a:avLst>
              <a:gd name="adj1" fmla="val 33152"/>
              <a:gd name="adj2" fmla="val -241855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Instrumentos asignados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13" name="Llamada rectangular 5"/>
          <p:cNvSpPr/>
          <p:nvPr/>
        </p:nvSpPr>
        <p:spPr>
          <a:xfrm>
            <a:off x="382519" y="3648358"/>
            <a:ext cx="1023583" cy="508203"/>
          </a:xfrm>
          <a:prstGeom prst="wedgeRectCallout">
            <a:avLst>
              <a:gd name="adj1" fmla="val 83825"/>
              <a:gd name="adj2" fmla="val -2286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solidFill>
                  <a:schemeClr val="tx1"/>
                </a:solidFill>
                <a:latin typeface="Helvetica"/>
                <a:cs typeface="Helvetica"/>
              </a:rPr>
              <a:t>8.-Saludo</a:t>
            </a:r>
            <a:endParaRPr lang="es-ES_tradnl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1910798" y="304800"/>
            <a:ext cx="5848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 smtClean="0"/>
              <a:t>Cómo lo ve el cliente</a:t>
            </a:r>
          </a:p>
        </p:txBody>
      </p:sp>
      <p:sp>
        <p:nvSpPr>
          <p:cNvPr id="11" name="Llamada rectangular 3"/>
          <p:cNvSpPr/>
          <p:nvPr/>
        </p:nvSpPr>
        <p:spPr>
          <a:xfrm>
            <a:off x="5714316" y="4156561"/>
            <a:ext cx="2336376" cy="1021146"/>
          </a:xfrm>
          <a:prstGeom prst="wedgeRectCallout">
            <a:avLst>
              <a:gd name="adj1" fmla="val -87101"/>
              <a:gd name="adj2" fmla="val -2134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pitchFamily="34" charset="0"/>
                <a:ea typeface="ＭＳ Ｐゴシック" charset="-128"/>
                <a:cs typeface="Helvetica" charset="0"/>
              </a:rPr>
              <a:t>10.- </a:t>
            </a:r>
            <a:r>
              <a:rPr lang="es-ES" sz="1400" dirty="0" smtClean="0">
                <a:solidFill>
                  <a:schemeClr val="tx1"/>
                </a:solidFill>
                <a:latin typeface="Helvetica" pitchFamily="34" charset="0"/>
              </a:rPr>
              <a:t>Indicar si utilizaran un titulo general o por instrumento</a:t>
            </a:r>
            <a:endParaRPr lang="es-ES_tradnl" sz="1400" dirty="0">
              <a:solidFill>
                <a:schemeClr val="tx1"/>
              </a:solidFill>
              <a:latin typeface="Helvetica" pitchFamily="34" charset="0"/>
              <a:ea typeface="ＭＳ Ｐゴシック" charset="-128"/>
              <a:cs typeface="Helvetic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671" y="1315758"/>
            <a:ext cx="7688064" cy="538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1A12CA-AC0C-4250-BAAC-05D6A5051E6A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4339" name="3 Rectángulo"/>
          <p:cNvSpPr>
            <a:spLocks noChangeArrowheads="1"/>
          </p:cNvSpPr>
          <p:nvPr/>
        </p:nvSpPr>
        <p:spPr bwMode="auto">
          <a:xfrm>
            <a:off x="714375" y="1473200"/>
            <a:ext cx="7604125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/>
          </a:p>
          <a:p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CL"/>
          </a:p>
          <a:p>
            <a:pPr>
              <a:lnSpc>
                <a:spcPct val="150000"/>
              </a:lnSpc>
            </a:pPr>
            <a:endParaRPr lang="es-ES"/>
          </a:p>
          <a:p>
            <a:pPr>
              <a:lnSpc>
                <a:spcPct val="150000"/>
              </a:lnSpc>
            </a:pPr>
            <a:endParaRPr lang="es-CL"/>
          </a:p>
          <a:p>
            <a:endParaRPr lang="es-CL"/>
          </a:p>
        </p:txBody>
      </p:sp>
      <p:sp>
        <p:nvSpPr>
          <p:cNvPr id="8" name="Llamada rectangular 3"/>
          <p:cNvSpPr/>
          <p:nvPr/>
        </p:nvSpPr>
        <p:spPr>
          <a:xfrm>
            <a:off x="3267795" y="5143068"/>
            <a:ext cx="1918350" cy="277225"/>
          </a:xfrm>
          <a:prstGeom prst="wedgeRectCallout">
            <a:avLst>
              <a:gd name="adj1" fmla="val -75341"/>
              <a:gd name="adj2" fmla="val -61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Encuesta contestada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9" name="Llamada rectangular 3"/>
          <p:cNvSpPr/>
          <p:nvPr/>
        </p:nvSpPr>
        <p:spPr>
          <a:xfrm>
            <a:off x="3267795" y="5952162"/>
            <a:ext cx="2172613" cy="269473"/>
          </a:xfrm>
          <a:prstGeom prst="wedgeRectCallout">
            <a:avLst>
              <a:gd name="adj1" fmla="val -75341"/>
              <a:gd name="adj2" fmla="val -61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Encuestas </a:t>
            </a:r>
            <a:r>
              <a:rPr lang="es-ES_tradnl" sz="1400" b="1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sin</a:t>
            </a:r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 contestar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1910798" y="304800"/>
            <a:ext cx="5848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 smtClean="0"/>
              <a:t>Cómo lo ve el cliente: instrumentos asociados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79D9308-46B6-4DA5-858C-E6D55171997C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714375" y="606429"/>
            <a:ext cx="794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 smtClean="0"/>
              <a:t>Generación de link de acceso</a:t>
            </a:r>
            <a:endParaRPr lang="es-CL" sz="3200" dirty="0"/>
          </a:p>
        </p:txBody>
      </p:sp>
      <p:sp>
        <p:nvSpPr>
          <p:cNvPr id="5" name="3 Rectángulo"/>
          <p:cNvSpPr>
            <a:spLocks noChangeArrowheads="1"/>
          </p:cNvSpPr>
          <p:nvPr/>
        </p:nvSpPr>
        <p:spPr bwMode="auto">
          <a:xfrm>
            <a:off x="714375" y="212036"/>
            <a:ext cx="8164582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CL" dirty="0"/>
          </a:p>
          <a:p>
            <a:pPr>
              <a:lnSpc>
                <a:spcPct val="150000"/>
              </a:lnSpc>
            </a:pPr>
            <a:r>
              <a:rPr lang="es-CL" dirty="0"/>
              <a:t>	</a:t>
            </a:r>
            <a:endParaRPr lang="es-CL" dirty="0" smtClean="0"/>
          </a:p>
          <a:p>
            <a:pPr>
              <a:lnSpc>
                <a:spcPct val="150000"/>
              </a:lnSpc>
            </a:pPr>
            <a:endParaRPr lang="es-CL" b="1" dirty="0" smtClean="0"/>
          </a:p>
          <a:p>
            <a:pPr>
              <a:lnSpc>
                <a:spcPct val="150000"/>
              </a:lnSpc>
            </a:pPr>
            <a:r>
              <a:rPr lang="es-CL" b="1" dirty="0" smtClean="0"/>
              <a:t>Paso 6:	Envío de datos a usuario solicitante.</a:t>
            </a:r>
          </a:p>
          <a:p>
            <a:pPr>
              <a:lnSpc>
                <a:spcPct val="150000"/>
              </a:lnSpc>
            </a:pPr>
            <a:endParaRPr lang="es-CL" b="1" dirty="0"/>
          </a:p>
          <a:p>
            <a:pPr marL="177800" indent="-177800" algn="just">
              <a:buFont typeface="Arial" pitchFamily="34" charset="0"/>
              <a:buChar char="•"/>
            </a:pPr>
            <a:r>
              <a:rPr lang="es-ES" sz="1600" dirty="0" smtClean="0"/>
              <a:t>El área de informática, enviará al usuario solicitante del proceso el link para acceder al sistema de </a:t>
            </a:r>
            <a:r>
              <a:rPr lang="es-ES" sz="1600" dirty="0" err="1" smtClean="0"/>
              <a:t>multi</a:t>
            </a:r>
            <a:r>
              <a:rPr lang="es-ES" sz="1600" dirty="0" smtClean="0"/>
              <a:t>-encuestas, en este caso será  el siguiente:</a:t>
            </a:r>
          </a:p>
          <a:p>
            <a:pPr marL="177800" indent="-177800" algn="just"/>
            <a:r>
              <a:rPr lang="es-ES" sz="1600" dirty="0" smtClean="0"/>
              <a:t>	</a:t>
            </a:r>
            <a:r>
              <a:rPr lang="es-CL" sz="1600" dirty="0" smtClean="0">
                <a:hlinkClick r:id="rId2"/>
              </a:rPr>
              <a:t>http://50.56.29.172/menu/sites</a:t>
            </a:r>
            <a:r>
              <a:rPr lang="es-CL" sz="1600" b="1" dirty="0" smtClean="0">
                <a:hlinkClick r:id="rId2"/>
              </a:rPr>
              <a:t>/Capacitacion-Agosto2013/</a:t>
            </a:r>
            <a:endParaRPr lang="es-CL" sz="1600" b="1" dirty="0" smtClean="0"/>
          </a:p>
          <a:p>
            <a:pPr marL="177800" indent="-177800" algn="just">
              <a:buFont typeface="Arial" pitchFamily="34" charset="0"/>
              <a:buChar char="•"/>
            </a:pPr>
            <a:endParaRPr lang="es-CL" sz="1600" b="1" dirty="0" smtClean="0"/>
          </a:p>
          <a:p>
            <a:pPr marL="177800" indent="-177800" algn="just">
              <a:buFont typeface="Arial" pitchFamily="34" charset="0"/>
              <a:buChar char="•"/>
            </a:pPr>
            <a:r>
              <a:rPr lang="es-ES" sz="1600" dirty="0" smtClean="0"/>
              <a:t>Este </a:t>
            </a:r>
            <a:r>
              <a:rPr lang="es-ES" sz="1600" dirty="0"/>
              <a:t>link </a:t>
            </a:r>
            <a:r>
              <a:rPr lang="es-ES" sz="1600" dirty="0" smtClean="0"/>
              <a:t>deberá ser enviado junto con la clave (Atributo_1) a todos los evaluadores, para acceder a él o los instrumentos asociados a su perfil.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177800" indent="-177800" algn="just">
              <a:buFont typeface="Arial" pitchFamily="34" charset="0"/>
              <a:buChar char="•"/>
            </a:pPr>
            <a:r>
              <a:rPr lang="es-ES" sz="1600" dirty="0" smtClean="0"/>
              <a:t>El envío de estos datos, puede ser coordinado con el área de informática, mediante un </a:t>
            </a:r>
            <a:r>
              <a:rPr lang="es-ES" sz="1600" dirty="0" err="1" smtClean="0"/>
              <a:t>mailing</a:t>
            </a:r>
            <a:r>
              <a:rPr lang="es-ES" sz="1600" dirty="0" smtClean="0"/>
              <a:t> o directamente por el usuario solicitante, por medio del módulo “Enviar invitación (por email)”</a:t>
            </a:r>
            <a:endParaRPr lang="es-ES" dirty="0"/>
          </a:p>
          <a:p>
            <a:pPr>
              <a:buFont typeface="Arial" charset="0"/>
              <a:buChar char="•"/>
            </a:pPr>
            <a:endParaRPr lang="es-E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488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79D9308-46B6-4DA5-858C-E6D55171997C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714375" y="606429"/>
            <a:ext cx="794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 smtClean="0"/>
              <a:t>Generación de link de acceso</a:t>
            </a:r>
            <a:endParaRPr lang="es-CL" sz="3200" dirty="0"/>
          </a:p>
        </p:txBody>
      </p:sp>
      <p:sp>
        <p:nvSpPr>
          <p:cNvPr id="5" name="3 Rectángulo"/>
          <p:cNvSpPr>
            <a:spLocks noChangeArrowheads="1"/>
          </p:cNvSpPr>
          <p:nvPr/>
        </p:nvSpPr>
        <p:spPr bwMode="auto">
          <a:xfrm>
            <a:off x="714375" y="212037"/>
            <a:ext cx="816458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CL" dirty="0"/>
          </a:p>
          <a:p>
            <a:pPr>
              <a:lnSpc>
                <a:spcPct val="150000"/>
              </a:lnSpc>
            </a:pPr>
            <a:r>
              <a:rPr lang="es-CL" dirty="0"/>
              <a:t>	</a:t>
            </a:r>
            <a:endParaRPr lang="es-CL" dirty="0" smtClean="0"/>
          </a:p>
          <a:p>
            <a:pPr>
              <a:lnSpc>
                <a:spcPct val="150000"/>
              </a:lnSpc>
            </a:pPr>
            <a:endParaRPr lang="es-CL" b="1" dirty="0" smtClean="0"/>
          </a:p>
          <a:p>
            <a:pPr>
              <a:lnSpc>
                <a:spcPct val="150000"/>
              </a:lnSpc>
            </a:pPr>
            <a:r>
              <a:rPr lang="es-CL" b="1" dirty="0" smtClean="0"/>
              <a:t>Paso 7:	Incorporar URL de salida en Instrumento.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es-ES" sz="1600" dirty="0" smtClean="0"/>
              <a:t>Este paso se realiza para que una vez que termine de contestar el instrumento,  vuelva a la lista de encuestas, de lo contrario mostrara una pagina en blanco. Para hacer este paso se debe realizar lo siguiente: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r>
              <a:rPr lang="es-ES" sz="1600" dirty="0" smtClean="0"/>
              <a:t>Ingresar al instrumento y seleccionar Editar elementos de texto.</a:t>
            </a:r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r>
              <a:rPr lang="es-ES" sz="1600" dirty="0" smtClean="0"/>
              <a:t>Al final de la pantalla mostrara lo siguiente: </a:t>
            </a:r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endParaRPr lang="es-ES" sz="1600" dirty="0" smtClean="0"/>
          </a:p>
          <a:p>
            <a:pPr marL="635000" lvl="1" indent="-177800" algn="just">
              <a:buFont typeface="Arial" pitchFamily="34" charset="0"/>
              <a:buChar char="•"/>
            </a:pPr>
            <a:r>
              <a:rPr lang="es-ES" sz="1600" dirty="0" smtClean="0"/>
              <a:t>Debe quedar así.</a:t>
            </a:r>
            <a:endParaRPr lang="es-E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0783" y="3140522"/>
            <a:ext cx="4572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2050" y="4921305"/>
            <a:ext cx="6819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0162" y="5905903"/>
            <a:ext cx="7304284" cy="51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lamada rectangular 3"/>
          <p:cNvSpPr/>
          <p:nvPr/>
        </p:nvSpPr>
        <p:spPr>
          <a:xfrm>
            <a:off x="5870062" y="5594266"/>
            <a:ext cx="2784988" cy="311637"/>
          </a:xfrm>
          <a:prstGeom prst="wedgeRectCallout">
            <a:avLst>
              <a:gd name="adj1" fmla="val -70441"/>
              <a:gd name="adj2" fmla="val 5631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4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Link enviado por Informática</a:t>
            </a:r>
            <a:endParaRPr lang="es-ES_tradnl" sz="14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9301" y="2129888"/>
            <a:ext cx="7645612" cy="35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039302" y="1009931"/>
            <a:ext cx="6364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3538" lvl="1" indent="-363538">
              <a:buFont typeface="Arial" pitchFamily="34" charset="0"/>
              <a:buChar char="•"/>
            </a:pPr>
            <a:r>
              <a:rPr lang="es-ES" b="1" dirty="0" smtClean="0"/>
              <a:t>Envío desde el Área Informática: Ejemplo de </a:t>
            </a:r>
            <a:r>
              <a:rPr lang="es-ES" b="1" dirty="0" err="1" smtClean="0"/>
              <a:t>Mailing</a:t>
            </a:r>
            <a:endParaRPr lang="es-CL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54" y="2142698"/>
            <a:ext cx="8847662" cy="401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025653" y="996146"/>
            <a:ext cx="5819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indent="-357188">
              <a:buFont typeface="Arial" charset="0"/>
              <a:buChar char="•"/>
            </a:pPr>
            <a:r>
              <a:rPr lang="es-ES" b="1" dirty="0" smtClean="0"/>
              <a:t>Envío desde </a:t>
            </a:r>
            <a:r>
              <a:rPr lang="es-ES" b="1" dirty="0" err="1" smtClean="0"/>
              <a:t>LimeSurvey</a:t>
            </a:r>
            <a:r>
              <a:rPr lang="es-ES" b="1" dirty="0" smtClean="0"/>
              <a:t>: Invitación (por email)</a:t>
            </a:r>
            <a:endParaRPr lang="es-CL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6405" y="2797791"/>
            <a:ext cx="50577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7200" b="1" dirty="0" smtClean="0"/>
              <a:t>GRACIAS!!</a:t>
            </a:r>
            <a:endParaRPr lang="es-CL" sz="7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2413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9873263-D2AC-4923-99EC-DB102D760BCA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4099" name="2 Rectángulo"/>
          <p:cNvSpPr>
            <a:spLocks noChangeArrowheads="1"/>
          </p:cNvSpPr>
          <p:nvPr/>
        </p:nvSpPr>
        <p:spPr bwMode="auto">
          <a:xfrm>
            <a:off x="506413" y="1454150"/>
            <a:ext cx="8389937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CL" dirty="0"/>
          </a:p>
          <a:p>
            <a:pPr algn="just">
              <a:lnSpc>
                <a:spcPct val="150000"/>
              </a:lnSpc>
            </a:pPr>
            <a:r>
              <a:rPr lang="es-CL" b="1" dirty="0"/>
              <a:t>E</a:t>
            </a:r>
            <a:r>
              <a:rPr lang="es-CL" dirty="0"/>
              <a:t>s una aplicación </a:t>
            </a:r>
            <a:r>
              <a:rPr lang="es-CL" dirty="0">
                <a:hlinkClick r:id="rId2" tooltip="Open source"/>
              </a:rPr>
              <a:t>open </a:t>
            </a:r>
            <a:r>
              <a:rPr lang="es-CL" dirty="0" err="1">
                <a:hlinkClick r:id="rId2" tooltip="Open source"/>
              </a:rPr>
              <a:t>source</a:t>
            </a:r>
            <a:r>
              <a:rPr lang="es-CL" dirty="0"/>
              <a:t> para la aplicación de encuestas en línea, programada en </a:t>
            </a:r>
            <a:r>
              <a:rPr lang="es-CL" dirty="0">
                <a:hlinkClick r:id="rId3" tooltip="PHP"/>
              </a:rPr>
              <a:t>PHP</a:t>
            </a:r>
            <a:r>
              <a:rPr lang="es-CL" dirty="0"/>
              <a:t> y que utiliza bases de datos </a:t>
            </a:r>
            <a:r>
              <a:rPr lang="es-CL" dirty="0" err="1">
                <a:hlinkClick r:id="rId4" tooltip="MySQL"/>
              </a:rPr>
              <a:t>MySQL</a:t>
            </a:r>
            <a:r>
              <a:rPr lang="es-CL" dirty="0"/>
              <a:t>, </a:t>
            </a:r>
            <a:r>
              <a:rPr lang="es-CL" dirty="0" err="1">
                <a:hlinkClick r:id="rId5" tooltip="PostgreSQL"/>
              </a:rPr>
              <a:t>PostgreSQL</a:t>
            </a:r>
            <a:r>
              <a:rPr lang="es-CL" dirty="0"/>
              <a:t> o </a:t>
            </a:r>
            <a:r>
              <a:rPr lang="es-CL" dirty="0">
                <a:hlinkClick r:id="rId6" tooltip="MSSQL"/>
              </a:rPr>
              <a:t>MSSQL</a:t>
            </a:r>
            <a:r>
              <a:rPr lang="es-CL" dirty="0"/>
              <a:t>. </a:t>
            </a:r>
          </a:p>
          <a:p>
            <a:pPr algn="just">
              <a:lnSpc>
                <a:spcPct val="150000"/>
              </a:lnSpc>
            </a:pPr>
            <a:endParaRPr lang="es-CL" dirty="0"/>
          </a:p>
          <a:p>
            <a:pPr algn="just">
              <a:lnSpc>
                <a:spcPct val="150000"/>
              </a:lnSpc>
            </a:pPr>
            <a:r>
              <a:rPr lang="es-CL" dirty="0"/>
              <a:t>Este sistema permite de manera fácil a usuarios sin conocimientos de programación realizar desarrollo, publicación aplicación y recolección de respuestas de encuestas.</a:t>
            </a:r>
          </a:p>
          <a:p>
            <a:pPr algn="just">
              <a:lnSpc>
                <a:spcPct val="150000"/>
              </a:lnSpc>
            </a:pPr>
            <a:endParaRPr lang="es-CL" dirty="0"/>
          </a:p>
          <a:p>
            <a:pPr algn="just">
              <a:lnSpc>
                <a:spcPct val="150000"/>
              </a:lnSpc>
            </a:pPr>
            <a:r>
              <a:rPr lang="es-CL" dirty="0"/>
              <a:t>Se puede pueden utilizar  plantillas con diseño personalizado usando plantillas web y provee utilidades básicas de análisis estadístico para el tratamiento de los resultados obtenidos. </a:t>
            </a:r>
          </a:p>
        </p:txBody>
      </p:sp>
      <p:sp>
        <p:nvSpPr>
          <p:cNvPr id="4100" name="3 CuadroTexto"/>
          <p:cNvSpPr txBox="1">
            <a:spLocks noChangeArrowheads="1"/>
          </p:cNvSpPr>
          <p:nvPr/>
        </p:nvSpPr>
        <p:spPr bwMode="auto">
          <a:xfrm>
            <a:off x="1619250" y="889000"/>
            <a:ext cx="5848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/>
              <a:t>¿Que es </a:t>
            </a:r>
            <a:r>
              <a:rPr lang="es-ES" sz="3200" dirty="0" err="1"/>
              <a:t>LimeSurvey</a:t>
            </a:r>
            <a:r>
              <a:rPr lang="es-ES" sz="3200" dirty="0"/>
              <a:t>?</a:t>
            </a:r>
            <a:endParaRPr lang="es-CL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2413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C87F914-8D45-4878-BF73-F1DF465B6119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123" name="3 Rectángulo"/>
          <p:cNvSpPr>
            <a:spLocks noChangeArrowheads="1"/>
          </p:cNvSpPr>
          <p:nvPr/>
        </p:nvSpPr>
        <p:spPr bwMode="auto">
          <a:xfrm>
            <a:off x="714375" y="1473200"/>
            <a:ext cx="81819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pPr algn="just">
              <a:lnSpc>
                <a:spcPct val="150000"/>
              </a:lnSpc>
            </a:pPr>
            <a:r>
              <a:rPr lang="es-CL" dirty="0"/>
              <a:t>Las encuestas pueden tener tanto un acceso público como un acceso controlado estrictamente por las claves que pueden ser utilizadas una sola vez (</a:t>
            </a:r>
            <a:r>
              <a:rPr lang="es-CL" b="1" dirty="0" err="1"/>
              <a:t>tokens</a:t>
            </a:r>
            <a:r>
              <a:rPr lang="es-CL" dirty="0"/>
              <a:t>) asignadas a cada persona que participa en la encuesta. Además los resultados pueden ser anónimos, separando los datos de los participantes de los datos que proporcionan, inclusive en encuestas </a:t>
            </a:r>
            <a:r>
              <a:rPr lang="es-CL" dirty="0" smtClean="0"/>
              <a:t>controladas</a:t>
            </a:r>
            <a:r>
              <a:rPr lang="es-CL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s-ES" dirty="0" smtClean="0"/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619250" y="889000"/>
            <a:ext cx="5848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dirty="0"/>
              <a:t>¿Que es </a:t>
            </a:r>
            <a:r>
              <a:rPr lang="es-ES" sz="3200" dirty="0" err="1"/>
              <a:t>LimeSurvey</a:t>
            </a:r>
            <a:r>
              <a:rPr lang="es-ES" sz="3200" dirty="0"/>
              <a:t>?</a:t>
            </a:r>
            <a:endParaRPr lang="es-CL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655050" y="6424613"/>
            <a:ext cx="2413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020068F-DFFA-44B7-B979-8A397790F37B}" type="slidenum">
              <a:rPr lang="es-ES_tradnl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s-ES_tradnl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147" name="3 Rectángulo"/>
          <p:cNvSpPr>
            <a:spLocks noChangeArrowheads="1"/>
          </p:cNvSpPr>
          <p:nvPr/>
        </p:nvSpPr>
        <p:spPr bwMode="auto">
          <a:xfrm>
            <a:off x="714375" y="1473200"/>
            <a:ext cx="81819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pPr algn="just">
              <a:lnSpc>
                <a:spcPct val="150000"/>
              </a:lnSpc>
            </a:pPr>
            <a:r>
              <a:rPr lang="es-ES" dirty="0"/>
              <a:t>El objetivo de esta capacitación, es dar a conocer el nuevo modulo </a:t>
            </a:r>
            <a:r>
              <a:rPr lang="es-ES" dirty="0" err="1"/>
              <a:t>multi</a:t>
            </a:r>
            <a:r>
              <a:rPr lang="es-ES" dirty="0"/>
              <a:t>-encuestas, el cual permite que un usuario con tan solo una </a:t>
            </a:r>
            <a:r>
              <a:rPr lang="es-ES" dirty="0" smtClean="0"/>
              <a:t>clave (</a:t>
            </a:r>
            <a:r>
              <a:rPr lang="es-ES" dirty="0"/>
              <a:t>identificador) pueda responder varias encuestas.</a:t>
            </a:r>
          </a:p>
          <a:p>
            <a:pPr algn="just">
              <a:lnSpc>
                <a:spcPct val="150000"/>
              </a:lnSpc>
            </a:pPr>
            <a:endParaRPr lang="es-ES" dirty="0"/>
          </a:p>
          <a:p>
            <a:pPr algn="just"/>
            <a:r>
              <a:rPr lang="es-ES" dirty="0" smtClean="0"/>
              <a:t>Anteriormente</a:t>
            </a:r>
            <a:r>
              <a:rPr lang="es-ES" dirty="0"/>
              <a:t>, era necesario enviar un Link y clave por cada encuesta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A continuación, se describirá en tan solo 7 pasos el uso del módulo para el proceso de evaluación y autoevaluación de un cliente de MIDE Organizaciones.</a:t>
            </a:r>
          </a:p>
          <a:p>
            <a:pPr algn="just"/>
            <a:endParaRPr lang="es-ES" dirty="0"/>
          </a:p>
          <a:p>
            <a:endParaRPr lang="es-CL" dirty="0"/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1619250" y="889000"/>
            <a:ext cx="5848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/>
              <a:t>Objetivo</a:t>
            </a:r>
            <a:endParaRPr lang="es-CL" sz="32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 bwMode="auto">
          <a:xfrm>
            <a:off x="457200" y="899315"/>
            <a:ext cx="82296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CL" sz="3200" dirty="0" smtClean="0"/>
              <a:t>Modulo </a:t>
            </a:r>
            <a:r>
              <a:rPr lang="es-CL" sz="3200" dirty="0" err="1" smtClean="0"/>
              <a:t>Multi</a:t>
            </a:r>
            <a:r>
              <a:rPr lang="es-CL" sz="3200" dirty="0" smtClean="0"/>
              <a:t> encuestas 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168400"/>
            <a:ext cx="8229600" cy="50673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 sz="1800" dirty="0" smtClean="0">
              <a:latin typeface="Arial" charset="0"/>
            </a:endParaRPr>
          </a:p>
          <a:p>
            <a:pPr marL="542925" indent="-277813" algn="just"/>
            <a:r>
              <a:rPr lang="es-CL" sz="1800" dirty="0" smtClean="0">
                <a:latin typeface="Arial" charset="0"/>
              </a:rPr>
              <a:t>Para este ejemplo se crearon dos instrumentos distintos (evaluación y autoevaluación), por lo tanto los pasos indicados se deberán realizar para ambos instrumentos.</a:t>
            </a:r>
          </a:p>
          <a:p>
            <a:endParaRPr lang="es-ES" sz="1800" dirty="0" smtClean="0">
              <a:latin typeface="Arial" charset="0"/>
            </a:endParaRPr>
          </a:p>
          <a:p>
            <a:endParaRPr lang="es-ES" sz="1800" dirty="0" smtClean="0">
              <a:latin typeface="Arial" charset="0"/>
            </a:endParaRPr>
          </a:p>
          <a:p>
            <a:pPr lvl="4"/>
            <a:endParaRPr lang="es-ES" sz="600" dirty="0" smtClean="0">
              <a:latin typeface="Arial" charset="0"/>
            </a:endParaRPr>
          </a:p>
          <a:p>
            <a:endParaRPr lang="es-CL" sz="1800" dirty="0" smtClean="0">
              <a:latin typeface="Arial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4281" y="4366091"/>
            <a:ext cx="2441431" cy="241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5986" y="4454341"/>
            <a:ext cx="2367704" cy="208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2510903"/>
            <a:ext cx="8991600" cy="166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329" y="4749668"/>
            <a:ext cx="69913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374" y="503583"/>
            <a:ext cx="8388626" cy="6095999"/>
          </a:xfrm>
        </p:spPr>
        <p:txBody>
          <a:bodyPr/>
          <a:lstStyle/>
          <a:p>
            <a:pPr marL="981075" indent="-981075">
              <a:spcBef>
                <a:spcPts val="0"/>
              </a:spcBef>
              <a:buNone/>
            </a:pPr>
            <a:endParaRPr lang="es-CL" sz="1800" b="1" dirty="0" smtClean="0">
              <a:latin typeface="Arial" charset="0"/>
            </a:endParaRPr>
          </a:p>
          <a:p>
            <a:pPr marL="981075" indent="-981075">
              <a:buNone/>
            </a:pPr>
            <a:endParaRPr lang="es-CL" sz="1800" b="1" dirty="0" smtClean="0">
              <a:latin typeface="Arial" charset="0"/>
            </a:endParaRPr>
          </a:p>
          <a:p>
            <a:pPr marL="981075" indent="-981075">
              <a:buNone/>
            </a:pPr>
            <a:r>
              <a:rPr lang="es-CL" sz="1800" b="1" dirty="0" smtClean="0">
                <a:latin typeface="Arial" charset="0"/>
              </a:rPr>
              <a:t>Paso 1:	Ingresar módulo Gestión de encuestados.</a:t>
            </a:r>
          </a:p>
          <a:p>
            <a:pPr lvl="1"/>
            <a:endParaRPr lang="es-ES" sz="1800" dirty="0" smtClean="0">
              <a:latin typeface="Arial" charset="0"/>
            </a:endParaRPr>
          </a:p>
          <a:p>
            <a:pPr lvl="1"/>
            <a:endParaRPr lang="es-ES" sz="1800" dirty="0" smtClean="0">
              <a:latin typeface="Arial" charset="0"/>
            </a:endParaRPr>
          </a:p>
          <a:p>
            <a:pPr lvl="1"/>
            <a:endParaRPr lang="es-ES" sz="1800" dirty="0" smtClean="0">
              <a:latin typeface="Arial" charset="0"/>
            </a:endParaRPr>
          </a:p>
          <a:p>
            <a:pPr lvl="1"/>
            <a:endParaRPr lang="es-CL" sz="1800" dirty="0" smtClean="0">
              <a:latin typeface="Arial" charset="0"/>
            </a:endParaRPr>
          </a:p>
          <a:p>
            <a:pPr lvl="1">
              <a:buNone/>
            </a:pPr>
            <a:endParaRPr lang="es-CL" sz="1800" dirty="0" smtClean="0">
              <a:latin typeface="Arial" charset="0"/>
            </a:endParaRPr>
          </a:p>
          <a:p>
            <a:pPr lvl="1" indent="-742950">
              <a:buNone/>
            </a:pPr>
            <a:r>
              <a:rPr lang="es-CL" sz="1800" b="1" dirty="0" smtClean="0">
                <a:latin typeface="Arial" charset="0"/>
              </a:rPr>
              <a:t>Paso 2:	Creación de atributos 1 y 2 (obligatorios).</a:t>
            </a:r>
          </a:p>
          <a:p>
            <a:pPr lvl="1"/>
            <a:endParaRPr lang="es-ES" sz="1800" dirty="0" smtClean="0">
              <a:latin typeface="Arial" charset="0"/>
            </a:endParaRPr>
          </a:p>
          <a:p>
            <a:pPr lvl="1"/>
            <a:endParaRPr lang="es-ES" sz="1800" dirty="0" smtClean="0">
              <a:latin typeface="Arial" charset="0"/>
            </a:endParaRPr>
          </a:p>
          <a:p>
            <a:pPr lvl="2"/>
            <a:r>
              <a:rPr lang="es-CL" sz="1600" dirty="0" smtClean="0">
                <a:latin typeface="Arial" charset="0"/>
              </a:rPr>
              <a:t>Atributo_1 = Identificador del evaluador,</a:t>
            </a:r>
          </a:p>
          <a:p>
            <a:pPr lvl="2"/>
            <a:r>
              <a:rPr lang="es-CL" sz="1600" dirty="0" smtClean="0">
                <a:latin typeface="Arial" charset="0"/>
              </a:rPr>
              <a:t>Atributo_2 = Identificador del evaluado</a:t>
            </a:r>
            <a:r>
              <a:rPr lang="es-CL" sz="1600" dirty="0" smtClean="0"/>
              <a:t>. </a:t>
            </a:r>
          </a:p>
          <a:p>
            <a:pPr>
              <a:buNone/>
            </a:pPr>
            <a:endParaRPr lang="es-CL" sz="1800" dirty="0" smtClean="0"/>
          </a:p>
          <a:p>
            <a:pPr>
              <a:buNone/>
            </a:pPr>
            <a:r>
              <a:rPr lang="es-CL" sz="1800" dirty="0" smtClean="0"/>
              <a:t>		</a:t>
            </a:r>
          </a:p>
          <a:p>
            <a:pPr marL="0" indent="0" algn="just">
              <a:buNone/>
            </a:pPr>
            <a:r>
              <a:rPr lang="es-CL" sz="1600" dirty="0" smtClean="0">
                <a:latin typeface="Arial" pitchFamily="34" charset="0"/>
                <a:cs typeface="Arial" pitchFamily="34" charset="0"/>
              </a:rPr>
              <a:t>Los atributos 1 y 2 son obligatorios y pueden ser:  RUT (sin puntos ni guion incluye digito verificador), Nombre de proyecto, </a:t>
            </a:r>
            <a:r>
              <a:rPr lang="es-CL" sz="16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es-CL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CL" sz="1600" b="1" u="sng" dirty="0" smtClean="0">
                <a:latin typeface="Arial" pitchFamily="34" charset="0"/>
                <a:cs typeface="Arial" pitchFamily="34" charset="0"/>
              </a:rPr>
              <a:t>Sin embargo es importante destacar que debe ser único dentro de el o los instrumentos, asociado al evaluador o evaluado.</a:t>
            </a:r>
          </a:p>
          <a:p>
            <a:pPr marL="0" indent="0" algn="just">
              <a:buNone/>
            </a:pPr>
            <a:r>
              <a:rPr lang="es-CL" sz="1600" dirty="0" smtClean="0">
                <a:latin typeface="Arial" pitchFamily="34" charset="0"/>
                <a:cs typeface="Arial" pitchFamily="34" charset="0"/>
              </a:rPr>
              <a:t>Desde el atributo 3, hasta el infinito son opcionales. </a:t>
            </a:r>
          </a:p>
          <a:p>
            <a:endParaRPr lang="es-CL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4329" y="1647415"/>
            <a:ext cx="5238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lamada rectangular 3"/>
          <p:cNvSpPr/>
          <p:nvPr/>
        </p:nvSpPr>
        <p:spPr>
          <a:xfrm>
            <a:off x="6614525" y="2342326"/>
            <a:ext cx="1376536" cy="781878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Gestión de Encuestados</a:t>
            </a:r>
            <a:endParaRPr lang="es-ES_tradnl" sz="16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0" y="3652635"/>
            <a:ext cx="28575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lamada rectangular 3"/>
          <p:cNvSpPr/>
          <p:nvPr/>
        </p:nvSpPr>
        <p:spPr>
          <a:xfrm>
            <a:off x="5628513" y="3742917"/>
            <a:ext cx="3290200" cy="404191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Gestión de Atributos adicionales</a:t>
            </a:r>
            <a:endParaRPr lang="es-ES_tradnl" sz="16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2 Marcador de contenido"/>
          <p:cNvSpPr>
            <a:spLocks noGrp="1"/>
          </p:cNvSpPr>
          <p:nvPr>
            <p:ph idx="1"/>
          </p:nvPr>
        </p:nvSpPr>
        <p:spPr bwMode="auto">
          <a:xfrm>
            <a:off x="654050" y="1033670"/>
            <a:ext cx="8238159" cy="543339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indent="-650875">
              <a:buNone/>
            </a:pP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Paso 3:		Creación de encuestados Uno a uno (en </a:t>
            </a:r>
            <a:r>
              <a:rPr lang="es-CL" sz="1800" b="1" dirty="0" err="1" smtClean="0">
                <a:latin typeface="Arial" pitchFamily="34" charset="0"/>
                <a:cs typeface="Arial" pitchFamily="34" charset="0"/>
              </a:rPr>
              <a:t>LimeSurvey</a:t>
            </a:r>
            <a:r>
              <a:rPr lang="es-CL" sz="1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None/>
            </a:pPr>
            <a:endParaRPr lang="es-CL" sz="1800" dirty="0" smtClean="0"/>
          </a:p>
          <a:p>
            <a:pPr lvl="1">
              <a:buNone/>
            </a:pPr>
            <a:endParaRPr lang="es-CL" sz="1800" dirty="0" smtClean="0"/>
          </a:p>
          <a:p>
            <a:pPr lvl="1">
              <a:buNone/>
            </a:pPr>
            <a:endParaRPr lang="es-CL" sz="1800" dirty="0" smtClean="0"/>
          </a:p>
          <a:p>
            <a:pPr lvl="1">
              <a:buNone/>
            </a:pPr>
            <a:endParaRPr lang="es-CL" sz="1800" dirty="0" smtClean="0"/>
          </a:p>
          <a:p>
            <a:pPr lvl="1">
              <a:buNone/>
            </a:pPr>
            <a:endParaRPr lang="es-CL" sz="1800" dirty="0" smtClean="0"/>
          </a:p>
          <a:p>
            <a:pPr lvl="2"/>
            <a:endParaRPr lang="es-CL" sz="1800" dirty="0" smtClean="0"/>
          </a:p>
          <a:p>
            <a:pPr lvl="2"/>
            <a:endParaRPr lang="es-CL" sz="1800" dirty="0" smtClean="0"/>
          </a:p>
          <a:p>
            <a:pPr lvl="2"/>
            <a:endParaRPr lang="es-CL" sz="1800" dirty="0" smtClean="0"/>
          </a:p>
          <a:p>
            <a:pPr lvl="2"/>
            <a:endParaRPr lang="es-CL" sz="1800" dirty="0" smtClean="0"/>
          </a:p>
          <a:p>
            <a:pPr lvl="2"/>
            <a:endParaRPr lang="es-CL" sz="1800" dirty="0" smtClean="0"/>
          </a:p>
          <a:p>
            <a:pPr lvl="2"/>
            <a:endParaRPr lang="es-CL" sz="1800" dirty="0" smtClean="0"/>
          </a:p>
          <a:p>
            <a:pPr marL="92075" lvl="2" indent="173038">
              <a:buNone/>
            </a:pPr>
            <a:endParaRPr lang="es-CL" sz="1800" dirty="0" smtClean="0"/>
          </a:p>
          <a:p>
            <a:pPr marL="92075" lvl="2" indent="0">
              <a:buNone/>
            </a:pPr>
            <a:r>
              <a:rPr lang="es-CL" sz="1800" dirty="0" smtClean="0">
                <a:latin typeface="Arial" pitchFamily="34" charset="0"/>
                <a:cs typeface="Arial" pitchFamily="34" charset="0"/>
              </a:rPr>
              <a:t>Para la creación de usuarios se debe ingresar la información básica: Nombre, apellidos, correo electrónico más atributo 1 y 2.	</a:t>
            </a:r>
          </a:p>
          <a:p>
            <a:pPr lvl="2"/>
            <a:endParaRPr lang="es-ES" sz="1800" dirty="0" smtClean="0"/>
          </a:p>
          <a:p>
            <a:pPr lvl="2">
              <a:buNone/>
            </a:pPr>
            <a:endParaRPr lang="es-ES" sz="1800" dirty="0" smtClean="0"/>
          </a:p>
          <a:p>
            <a:endParaRPr lang="es-CL" dirty="0" smtClean="0"/>
          </a:p>
          <a:p>
            <a:endParaRPr lang="es-CL" dirty="0" smtClean="0"/>
          </a:p>
          <a:p>
            <a:pPr lvl="1">
              <a:buFont typeface="Arial" charset="0"/>
              <a:buNone/>
            </a:pPr>
            <a:r>
              <a:rPr lang="es-CL" dirty="0" smtClean="0"/>
              <a:t> </a:t>
            </a:r>
            <a:endParaRPr lang="es-CL" sz="1800" dirty="0" smtClean="0"/>
          </a:p>
          <a:p>
            <a:pPr>
              <a:buFont typeface="Arial" charset="0"/>
              <a:buNone/>
            </a:pPr>
            <a:r>
              <a:rPr lang="es-CL" sz="1800" dirty="0" smtClean="0"/>
              <a:t>	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5056" y="1447412"/>
            <a:ext cx="6325429" cy="370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lamada rectangular 3"/>
          <p:cNvSpPr/>
          <p:nvPr/>
        </p:nvSpPr>
        <p:spPr>
          <a:xfrm>
            <a:off x="5853800" y="4187688"/>
            <a:ext cx="3290200" cy="404191"/>
          </a:xfrm>
          <a:prstGeom prst="wedgeRectCallout">
            <a:avLst>
              <a:gd name="adj1" fmla="val -80193"/>
              <a:gd name="adj2" fmla="val 6098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Identificador del </a:t>
            </a:r>
            <a:r>
              <a:rPr lang="es-ES_tradnl" sz="1600" b="1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Evaluador</a:t>
            </a:r>
            <a:endParaRPr lang="es-ES_tradnl" sz="1600" b="1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sp>
        <p:nvSpPr>
          <p:cNvPr id="7" name="Llamada rectangular 3"/>
          <p:cNvSpPr/>
          <p:nvPr/>
        </p:nvSpPr>
        <p:spPr>
          <a:xfrm>
            <a:off x="5853800" y="4744279"/>
            <a:ext cx="3290200" cy="404191"/>
          </a:xfrm>
          <a:prstGeom prst="wedgeRectCallout">
            <a:avLst>
              <a:gd name="adj1" fmla="val -86235"/>
              <a:gd name="adj2" fmla="val 1967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Identificador del Evaluado</a:t>
            </a:r>
            <a:endParaRPr lang="es-ES_tradnl" sz="16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43947" y="304800"/>
            <a:ext cx="8249479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None/>
            </a:pPr>
            <a:endParaRPr lang="es-ES" sz="1800" dirty="0" smtClean="0"/>
          </a:p>
          <a:p>
            <a:pPr lvl="2">
              <a:buNone/>
            </a:pPr>
            <a:endParaRPr lang="es-CL" sz="1800" b="1" dirty="0" smtClean="0"/>
          </a:p>
          <a:p>
            <a:pPr marL="265113" lvl="2" defTabSz="709613"/>
            <a:endParaRPr lang="es-CL" b="1" dirty="0" smtClean="0">
              <a:latin typeface="Arial" pitchFamily="34" charset="0"/>
              <a:cs typeface="Arial" pitchFamily="34" charset="0"/>
            </a:endParaRPr>
          </a:p>
          <a:p>
            <a:pPr marL="265113" lvl="2" defTabSz="709613"/>
            <a:r>
              <a:rPr lang="es-CL" b="1" dirty="0" smtClean="0">
                <a:latin typeface="Arial" pitchFamily="34" charset="0"/>
                <a:cs typeface="Arial" pitchFamily="34" charset="0"/>
              </a:rPr>
              <a:t>Paso 3:	</a:t>
            </a:r>
            <a:r>
              <a:rPr lang="es-CL" b="1" dirty="0" smtClean="0"/>
              <a:t>Creación de encuestados	Carga masiva.</a:t>
            </a:r>
          </a:p>
          <a:p>
            <a:pPr marL="261938" lvl="3" algn="just"/>
            <a:r>
              <a:rPr lang="es-CL" sz="1700" dirty="0" smtClean="0"/>
              <a:t>Se recomienda realizar la carga mediante una BDD realizada en Excel con formato CSV, que debe contener como mínimo los datos de identificación básica, como son: Nombre, Apellido, Correo Electrónico, Atributo_1 y Atributo_2.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151" y="2543175"/>
            <a:ext cx="8296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43947" y="424069"/>
            <a:ext cx="825798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None/>
            </a:pPr>
            <a:endParaRPr lang="es-ES" sz="1800" dirty="0" smtClean="0"/>
          </a:p>
          <a:p>
            <a:pPr lvl="2">
              <a:buNone/>
            </a:pPr>
            <a:endParaRPr lang="es-CL" sz="1800" dirty="0" smtClean="0"/>
          </a:p>
          <a:p>
            <a:pPr lvl="1"/>
            <a:r>
              <a:rPr lang="es-CL" sz="1800" b="1" dirty="0" smtClean="0"/>
              <a:t>Paso 4:  Generación de  contraseñas</a:t>
            </a:r>
          </a:p>
          <a:p>
            <a:pPr lvl="1"/>
            <a:endParaRPr lang="es-CL" sz="1000" b="1" dirty="0" smtClean="0"/>
          </a:p>
          <a:p>
            <a:pPr lvl="1" algn="just"/>
            <a:r>
              <a:rPr lang="es-ES" dirty="0" smtClean="0"/>
              <a:t>Es muy importante una vez creado los usuarios,   realizar la creación de contraseñas, está es solo para activar el usuario y no reemplaza el identificador (Atributo_1) antes mencionado.</a:t>
            </a:r>
            <a:r>
              <a:rPr lang="es-CL" sz="1800" b="1" dirty="0" smtClean="0"/>
              <a:t> 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703" y="2654842"/>
            <a:ext cx="5838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lamada rectangular 3"/>
          <p:cNvSpPr/>
          <p:nvPr/>
        </p:nvSpPr>
        <p:spPr>
          <a:xfrm>
            <a:off x="7151427" y="2986142"/>
            <a:ext cx="1550506" cy="781878"/>
          </a:xfrm>
          <a:prstGeom prst="wedgeRectCallout">
            <a:avLst>
              <a:gd name="adj1" fmla="val -83012"/>
              <a:gd name="adj2" fmla="val -37378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  <a:effectLst>
            <a:glow rad="101600">
              <a:schemeClr val="accent1">
                <a:lumMod val="20000"/>
                <a:lumOff val="8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dirty="0" smtClean="0">
                <a:solidFill>
                  <a:schemeClr val="tx1"/>
                </a:solidFill>
                <a:latin typeface="Helvetica" charset="0"/>
                <a:ea typeface="ＭＳ Ｐゴシック" charset="-128"/>
                <a:cs typeface="Helvetica" charset="0"/>
              </a:rPr>
              <a:t>Generador de contraseñas</a:t>
            </a:r>
            <a:endParaRPr lang="es-ES_tradnl" sz="1600" dirty="0">
              <a:solidFill>
                <a:schemeClr val="tx1"/>
              </a:solidFill>
              <a:latin typeface="Helvetica" charset="0"/>
              <a:ea typeface="ＭＳ Ｐゴシック" charset="-128"/>
              <a:cs typeface="Helvetica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075" y="3872227"/>
            <a:ext cx="8884689" cy="203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5695</TotalTime>
  <Words>543</Words>
  <Application>Microsoft Office PowerPoint</Application>
  <PresentationFormat>Presentación en pantalla (4:3)</PresentationFormat>
  <Paragraphs>177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Modulo Multi encuestas 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>iunta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Carola Lacomás</dc:creator>
  <cp:lastModifiedBy>rcurini</cp:lastModifiedBy>
  <cp:revision>387</cp:revision>
  <dcterms:created xsi:type="dcterms:W3CDTF">2011-08-01T17:16:27Z</dcterms:created>
  <dcterms:modified xsi:type="dcterms:W3CDTF">2013-09-04T15:14:49Z</dcterms:modified>
</cp:coreProperties>
</file>