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92" r:id="rId5"/>
    <p:sldId id="293" r:id="rId6"/>
    <p:sldId id="288" r:id="rId7"/>
    <p:sldId id="289" r:id="rId8"/>
    <p:sldId id="291" r:id="rId9"/>
    <p:sldId id="266" r:id="rId10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/>
    <p:restoredTop sz="94291" autoAdjust="0"/>
  </p:normalViewPr>
  <p:slideViewPr>
    <p:cSldViewPr snapToGrid="0" snapToObjects="1">
      <p:cViewPr varScale="1">
        <p:scale>
          <a:sx n="114" d="100"/>
          <a:sy n="114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8001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los estilos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626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/>
              <a:t>Arrastre la imagen al marcador de posición o haga clic en el icono para agregarla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532267"/>
            <a:ext cx="9144000" cy="543242"/>
          </a:xfrm>
        </p:spPr>
        <p:txBody>
          <a:bodyPr/>
          <a:lstStyle/>
          <a:p>
            <a:r>
              <a:rPr lang="es-ES_tradnl" sz="1800" dirty="0"/>
              <a:t>29 de septiembre 2020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68CD04BD-3590-44FF-9877-4B5DBFEC4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000" dirty="0"/>
              <a:t>Aplicación de entrevistas online asistidas</a:t>
            </a:r>
            <a:br>
              <a:rPr lang="es-CL" sz="4000" dirty="0"/>
            </a:br>
            <a:r>
              <a:rPr lang="es-CL" sz="4000" dirty="0"/>
              <a:t>MIDE Sociedad</a:t>
            </a:r>
          </a:p>
        </p:txBody>
      </p:sp>
    </p:spTree>
    <p:extLst>
      <p:ext uri="{BB962C8B-B14F-4D97-AF65-F5344CB8AC3E}">
        <p14:creationId xmlns:p14="http://schemas.microsoft.com/office/powerpoint/2010/main" val="70725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ANTECEDENTES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859750"/>
            <a:ext cx="9901647" cy="4759172"/>
          </a:xfrm>
        </p:spPr>
        <p:txBody>
          <a:bodyPr/>
          <a:lstStyle/>
          <a:p>
            <a:r>
              <a:rPr lang="es-ES" sz="2100" dirty="0"/>
              <a:t>Durante la última década el Ministerio de Desarrollo Social y Familia (MDSF) y </a:t>
            </a:r>
            <a:r>
              <a:rPr lang="es-CL" sz="2100" dirty="0"/>
              <a:t>sus servicios relacionados (SENAMA y SENADIS) han levantado una serie de estudios orientados a caracterizar a las personas mayores y a las personas con discapacidad:</a:t>
            </a:r>
          </a:p>
          <a:p>
            <a:pPr lvl="1"/>
            <a:r>
              <a:rPr lang="es-CL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 Estudio Nacional de la Discapacidad (2015) (SENADIS)</a:t>
            </a:r>
          </a:p>
          <a:p>
            <a:pPr lvl="1"/>
            <a:r>
              <a:rPr lang="es-CL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Primer Estudio Nacional de la Dependencia en las Personas Mayores realizado por SENAMA (2009)</a:t>
            </a:r>
          </a:p>
          <a:p>
            <a:r>
              <a:rPr lang="es-CL" sz="2100" dirty="0"/>
              <a:t>MDSF está preparando una encuesta nacional que mida tanto discapacidad como dependencia.</a:t>
            </a:r>
          </a:p>
          <a:p>
            <a:r>
              <a:rPr lang="es-CL" sz="2100" dirty="0"/>
              <a:t>MIDE Sociedad fue contratado para, entre otras cosas, realizar un </a:t>
            </a:r>
            <a:r>
              <a:rPr lang="es-CL" sz="2100" dirty="0" err="1"/>
              <a:t>pretesteo</a:t>
            </a:r>
            <a:r>
              <a:rPr lang="es-CL" sz="2100" dirty="0"/>
              <a:t> de un set de preguntas del prototipo del nuevo Cuestionario de Discapacidad y Dependencia con entrevistas cognitivas.</a:t>
            </a:r>
          </a:p>
          <a:p>
            <a:endParaRPr lang="es-CL" sz="2100" dirty="0"/>
          </a:p>
        </p:txBody>
      </p:sp>
    </p:spTree>
    <p:extLst>
      <p:ext uri="{BB962C8B-B14F-4D97-AF65-F5344CB8AC3E}">
        <p14:creationId xmlns:p14="http://schemas.microsoft.com/office/powerpoint/2010/main" val="54296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DEL PROBLEMA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Terreno de entrevista cognitivas planificado para fines de marzo y principios de abril 2020.</a:t>
            </a:r>
          </a:p>
          <a:p>
            <a:r>
              <a:rPr lang="es-E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compuesta por personas pertenecientes al Subsistema Nacional de Apoyos y Cuidados (SNAC), en su mayoría de 60 años o más, con altos </a:t>
            </a:r>
            <a:r>
              <a:rPr lang="es-E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grados de dependencia y c</a:t>
            </a:r>
            <a:r>
              <a:rPr lang="es-E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omorbilidad. </a:t>
            </a:r>
          </a:p>
          <a:p>
            <a:r>
              <a:rPr lang="es-E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Inicialmente se suspendió el terreno hasta que “situación mejorara”.</a:t>
            </a:r>
          </a:p>
          <a:p>
            <a:r>
              <a:rPr lang="es-E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Luego el cliente planteó la necesidad de realizar las entrevistas suspendidas. </a:t>
            </a:r>
          </a:p>
          <a:p>
            <a:r>
              <a:rPr lang="es-ES" sz="2100" dirty="0">
                <a:latin typeface="Calibri" panose="020F0502020204030204" pitchFamily="34" charset="0"/>
                <a:cs typeface="Times New Roman" panose="02020603050405020304" pitchFamily="18" charset="0"/>
              </a:rPr>
              <a:t>Condiciones de aplicación:</a:t>
            </a:r>
          </a:p>
          <a:p>
            <a:pPr marL="685800" lvl="2">
              <a:spcBef>
                <a:spcPts val="100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Población altamente vulnerable y sin recursos ni habilidades </a:t>
            </a:r>
            <a:r>
              <a:rPr lang="es-E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TICs</a:t>
            </a: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para realizar autónomamente una entrevista online. </a:t>
            </a:r>
          </a:p>
          <a:p>
            <a:pPr marL="685800" lvl="2">
              <a:spcBef>
                <a:spcPts val="1000"/>
              </a:spcBef>
            </a:pPr>
            <a:r>
              <a:rPr lang="es-E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Imposibilidad de realizar entrevistas presenciales.</a:t>
            </a:r>
          </a:p>
        </p:txBody>
      </p:sp>
    </p:spTree>
    <p:extLst>
      <p:ext uri="{BB962C8B-B14F-4D97-AF65-F5344CB8AC3E}">
        <p14:creationId xmlns:p14="http://schemas.microsoft.com/office/powerpoint/2010/main" val="360312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SOLUCIÓN IMPLEMENTADA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435383"/>
            <a:ext cx="9550402" cy="3987234"/>
          </a:xfrm>
        </p:spPr>
        <p:txBody>
          <a:bodyPr/>
          <a:lstStyle/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Solución consistente en la disposición de un </a:t>
            </a:r>
            <a:r>
              <a:rPr lang="es-CL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setting</a:t>
            </a: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de entrevista donde a la figura tradicional de entrevistador y entrevistado, se le sumara un tercer actor: “asistente”. 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Este asistente, dado el contexto de  pandemia y la necesidad de minimizar las posibilidades de contagio, debía ser un(a) conocido/a o familiar que vivía o interactuaba frecuentemente con él/la entrevistado/a.</a:t>
            </a:r>
          </a:p>
          <a:p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El/la asistente debía contar con acceso a computador portátil, </a:t>
            </a:r>
            <a:r>
              <a:rPr lang="es-CL" dirty="0">
                <a:cs typeface="Arial" panose="020B0604020202020204" pitchFamily="34" charset="0"/>
              </a:rPr>
              <a:t>I</a:t>
            </a: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nternet y manejar aplicaciones de videoconferencia como Zoom o </a:t>
            </a:r>
            <a:r>
              <a:rPr lang="es-CL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Meet</a:t>
            </a:r>
            <a:r>
              <a:rPr lang="es-CL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700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SOLUCIÓN IMPLEMENTADA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874895"/>
            <a:ext cx="10305145" cy="3987234"/>
          </a:xfrm>
        </p:spPr>
        <p:txBody>
          <a:bodyPr/>
          <a:lstStyle/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Rol del/la asistente: 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Proporcionar computador o </a:t>
            </a:r>
            <a:r>
              <a:rPr lang="es-CL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tablet</a:t>
            </a:r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al entrevistado/a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Agendar entrevista con MIDE 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Conectarse a la entrevista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Mantenerse en contacto con MIDE por posibles problemas antes y durante la entrevista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Orientar al participante durante la entrevista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Repetir preguntas si era necesario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No intervenir en las respuestas del/la entrevistado/a</a:t>
            </a:r>
          </a:p>
          <a:p>
            <a:pPr lvl="2"/>
            <a:r>
              <a:rPr lang="es-CL" sz="18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Pausar o finalizar la entrevista si percibía signos de fatiga en el entrevistado/a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Asistentes participaron en capacitación previa a la entrevista para verificar que supieran manejar la aplicación y para clarificar su rol durante la entrevista. 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Uno de los aspectos básicos del rol era la actitud de no intervenir o influir en las respuestas de </a:t>
            </a:r>
            <a:r>
              <a:rPr lang="es-CL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ell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/la participante.</a:t>
            </a:r>
          </a:p>
          <a:p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La participación de entrevistados/as y asistentes fue retribuida con una </a:t>
            </a:r>
            <a:r>
              <a:rPr lang="es-CL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gift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CL" sz="2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card</a:t>
            </a:r>
            <a:r>
              <a:rPr lang="es-CL" sz="20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para cada uno.</a:t>
            </a:r>
          </a:p>
          <a:p>
            <a:endParaRPr lang="es-CL" sz="19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7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ASPECTOS QUE DEBEN MANTENERSE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31592"/>
            <a:ext cx="9901647" cy="4194816"/>
          </a:xfrm>
        </p:spPr>
        <p:txBody>
          <a:bodyPr/>
          <a:lstStyle/>
          <a:p>
            <a:r>
              <a:rPr lang="es-CL" sz="2200" dirty="0">
                <a:cs typeface="Arial" panose="020B0604020202020204" pitchFamily="34" charset="0"/>
              </a:rPr>
              <a:t>Capacitación de los/as asistentes (es importante reforzar su rol como apoyo pero no intervención durante la entrevista).</a:t>
            </a:r>
          </a:p>
          <a:p>
            <a:r>
              <a:rPr lang="es-CL" sz="2200" dirty="0">
                <a:cs typeface="Arial" panose="020B0604020202020204" pitchFamily="34" charset="0"/>
              </a:rPr>
              <a:t>Contacto con los asistentes durante la entrevista por vía telefónica o </a:t>
            </a:r>
            <a:r>
              <a:rPr lang="es-CL" sz="2200" dirty="0" err="1">
                <a:cs typeface="Arial" panose="020B0604020202020204" pitchFamily="34" charset="0"/>
              </a:rPr>
              <a:t>Whatsapp</a:t>
            </a:r>
            <a:r>
              <a:rPr lang="es-CL" sz="2200" dirty="0">
                <a:cs typeface="Arial" panose="020B0604020202020204" pitchFamily="34" charset="0"/>
              </a:rPr>
              <a:t> en caso de tener problemas. </a:t>
            </a:r>
          </a:p>
          <a:p>
            <a:r>
              <a:rPr lang="es-CL" sz="2200" dirty="0">
                <a:cs typeface="Arial" panose="020B0604020202020204" pitchFamily="34" charset="0"/>
              </a:rPr>
              <a:t>Generación de redes que permitan identificar personas que sean potenciales asistentes. </a:t>
            </a:r>
          </a:p>
          <a:p>
            <a:r>
              <a:rPr lang="es-CL" sz="2200" dirty="0">
                <a:cs typeface="Arial" panose="020B0604020202020204" pitchFamily="34" charset="0"/>
              </a:rPr>
              <a:t>Activa retroalimentación con entrevistadores para detectar aspectos críticos que requieren atención para posteriores experiencias.</a:t>
            </a:r>
          </a:p>
          <a:p>
            <a:endParaRPr lang="es-CL" sz="2200" dirty="0">
              <a:cs typeface="Arial" panose="020B0604020202020204" pitchFamily="34" charset="0"/>
            </a:endParaRPr>
          </a:p>
          <a:p>
            <a:endParaRPr lang="es-CL" sz="2200" dirty="0">
              <a:cs typeface="Arial" panose="020B0604020202020204" pitchFamily="34" charset="0"/>
            </a:endParaRPr>
          </a:p>
          <a:p>
            <a:endParaRPr lang="es-CL" sz="2200" dirty="0">
              <a:cs typeface="Arial" panose="020B0604020202020204" pitchFamily="34" charset="0"/>
            </a:endParaRPr>
          </a:p>
          <a:p>
            <a:endParaRPr lang="es-CL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9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ASPECTOS CON LOS QUE SE DEBE TENER CUIDADO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182254"/>
            <a:ext cx="9901647" cy="4859957"/>
          </a:xfrm>
        </p:spPr>
        <p:txBody>
          <a:bodyPr/>
          <a:lstStyle/>
          <a:p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100" dirty="0">
                <a:cs typeface="Arial" panose="020B0604020202020204" pitchFamily="34" charset="0"/>
              </a:rPr>
              <a:t>Posible restricción de la muestra por necesidad de contar con asistentes que cuenten con computador y acceso a Internet.</a:t>
            </a:r>
          </a:p>
          <a:p>
            <a:r>
              <a:rPr lang="es-CL" sz="2100" dirty="0">
                <a:cs typeface="Arial" panose="020B0604020202020204" pitchFamily="34" charset="0"/>
              </a:rPr>
              <a:t>Que los asistentes/entrevistados cuenten con adecuadas condiciones de conectividad.</a:t>
            </a:r>
          </a:p>
          <a:p>
            <a:r>
              <a:rPr lang="es-CL" sz="2100" dirty="0">
                <a:cs typeface="Arial" panose="020B0604020202020204" pitchFamily="34" charset="0"/>
              </a:rPr>
              <a:t>Insistir en la no intervención de los asistentes en las respuestas de los/las entrevistados (particularmente importante en relaciones de parentesco de primer grado, como padre-hijo/a, por ejemplo).</a:t>
            </a:r>
          </a:p>
          <a:p>
            <a:r>
              <a:rPr lang="es-CL" sz="2100" dirty="0">
                <a:cs typeface="Arial" panose="020B0604020202020204" pitchFamily="34" charset="0"/>
              </a:rPr>
              <a:t> El formato puede afectar respuestas a preguntas sensibles por lo que en esos casos se debería instruir a asistentes a distanciarse del entrevistado o salir del lugar donde está el entrevistado por algunos minutos. 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2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A083B-1588-6349-8EC3-D7D26F5C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COROLARIO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23524A-00DC-E34F-897D-3F978599E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200" dirty="0"/>
              <a:t>Este diseño permite realizar entrevistas a personas en condición de vulnerabilidad o sin condiciones y/o habilidades para realizar entrevistas mediante aplicaciones de videoconferencia.</a:t>
            </a:r>
          </a:p>
          <a:p>
            <a:r>
              <a:rPr lang="es-ES_tradnl" sz="2200" dirty="0"/>
              <a:t>Con los adecuados resguardos es posible disminuir el efecto que puede tener la presencia de un tercero en la situación de entrevista. </a:t>
            </a:r>
          </a:p>
          <a:p>
            <a:r>
              <a:rPr lang="es-ES_tradnl" sz="2200" dirty="0"/>
              <a:t>Pasada las limitaciones de la actual situación sanitaria este tipo de diseño puede mantenerse para acceder a población </a:t>
            </a:r>
            <a:r>
              <a:rPr lang="es-ES_tradnl" sz="2200"/>
              <a:t>dispersa geográficamente </a:t>
            </a:r>
            <a:r>
              <a:rPr lang="es-ES_tradnl" sz="2200" dirty="0"/>
              <a:t>sin habilidades TIC suficientes para realizar una entrevista por videoconferencia.   </a:t>
            </a:r>
          </a:p>
        </p:txBody>
      </p:sp>
    </p:spTree>
    <p:extLst>
      <p:ext uri="{BB962C8B-B14F-4D97-AF65-F5344CB8AC3E}">
        <p14:creationId xmlns:p14="http://schemas.microsoft.com/office/powerpoint/2010/main" val="361907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D3A8E71-B11A-A047-B3A3-B8CED183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2074"/>
            <a:ext cx="9901646" cy="592183"/>
          </a:xfrm>
        </p:spPr>
        <p:txBody>
          <a:bodyPr/>
          <a:lstStyle/>
          <a:p>
            <a:r>
              <a:rPr lang="es-ES_tradnl" sz="4800" dirty="0"/>
              <a:t>Gracias !</a:t>
            </a:r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mide_uc_propuesta_v2</Template>
  <TotalTime>668</TotalTime>
  <Words>728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Aplicación de entrevistas online asistidas MIDE Sociedad</vt:lpstr>
      <vt:lpstr>ANTECEDENTES </vt:lpstr>
      <vt:lpstr>DESCRIPCIÓN DEL PROBLEMA</vt:lpstr>
      <vt:lpstr>SOLUCIÓN IMPLEMENTADA</vt:lpstr>
      <vt:lpstr>SOLUCIÓN IMPLEMENTADA</vt:lpstr>
      <vt:lpstr>ASPECTOS QUE DEBEN MANTENERSE</vt:lpstr>
      <vt:lpstr>ASPECTOS CON LOS QUE SE DEBE TENER CUIDADO</vt:lpstr>
      <vt:lpstr>COROLARIO</vt:lpstr>
      <vt:lpstr>Gracias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Catalan</dc:creator>
  <cp:lastModifiedBy>Tamara Bravo</cp:lastModifiedBy>
  <cp:revision>57</cp:revision>
  <dcterms:created xsi:type="dcterms:W3CDTF">2018-06-15T15:38:00Z</dcterms:created>
  <dcterms:modified xsi:type="dcterms:W3CDTF">2020-10-01T19:30:10Z</dcterms:modified>
</cp:coreProperties>
</file>