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302" r:id="rId7"/>
    <p:sldId id="303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304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6" r:id="rId32"/>
    <p:sldId id="287" r:id="rId33"/>
    <p:sldId id="308" r:id="rId34"/>
    <p:sldId id="310" r:id="rId35"/>
    <p:sldId id="311" r:id="rId36"/>
    <p:sldId id="305" r:id="rId37"/>
    <p:sldId id="306" r:id="rId38"/>
    <p:sldId id="307" r:id="rId39"/>
    <p:sldId id="288" r:id="rId40"/>
    <p:sldId id="289" r:id="rId41"/>
    <p:sldId id="290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12" r:id="rId52"/>
    <p:sldId id="313" r:id="rId53"/>
  </p:sldIdLst>
  <p:sldSz cx="9144000" cy="6858000" type="screen4x3"/>
  <p:notesSz cx="6858000" cy="9144000"/>
  <p:defaultTextStyle>
    <a:defPPr>
      <a:defRPr lang="es-ES_tradnl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11" d="100"/>
          <a:sy n="111" d="100"/>
        </p:scale>
        <p:origin x="-97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26DBEE3-994F-4AF9-8C9D-1BB67528F47D}" type="datetime1">
              <a:rPr lang="es-ES_tradnl"/>
              <a:pPr/>
              <a:t>31/07/2013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877D61-9B5A-440F-B659-37776190A4A0}" type="slidenum">
              <a:rPr lang="es-ES_tradnl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6F50C76-F632-4A1E-AC92-7A35ECF298BF}" type="datetime1">
              <a:rPr lang="es-ES_tradnl"/>
              <a:pPr/>
              <a:t>31/07/2013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8A97E6-D62F-4358-B7F4-74BF8069F763}" type="slidenum">
              <a:rPr lang="es-ES_tradnl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3011EC6-5CE8-495E-B6D2-2F4AEC60D6F9}" type="datetime1">
              <a:rPr lang="es-ES_tradnl"/>
              <a:pPr/>
              <a:t>31/07/2013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96D865-D9F5-4F80-88E4-7009E7BE2938}" type="slidenum">
              <a:rPr lang="es-ES_tradnl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Clic para editar título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lang="es-ES_tradnl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A0B29D-6ABB-4FD6-864B-8A433CFFB27E}" type="datetime1">
              <a:rPr lang="es-ES_tradnl"/>
              <a:pPr/>
              <a:t>31/07/2013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CCD667-5A31-4813-B9BE-C418BB7D3675}" type="slidenum">
              <a:rPr lang="es-ES_tradnl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dirty="0" smtClean="0"/>
              <a:t>Clic para editar título</a:t>
            </a:r>
            <a:endParaRPr lang="es-ES_tradnl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D533BBE-7558-4D5D-A99F-A76BA96E509B}" type="datetime1">
              <a:rPr lang="es-ES_tradnl"/>
              <a:pPr/>
              <a:t>31/07/2013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DCA6BB-EFC9-4DFA-A100-A947143DD697}" type="slidenum">
              <a:rPr lang="es-ES_tradnl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A3FFE36-A3CF-4230-BE85-55030E7690F9}" type="datetime1">
              <a:rPr lang="es-ES_tradnl"/>
              <a:pPr/>
              <a:t>31/07/2013</a:t>
            </a:fld>
            <a:endParaRPr lang="es-ES_tradnl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FB03A6-683D-4B2E-8454-1636D154A42F}" type="slidenum">
              <a:rPr lang="es-ES_tradnl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lang="es-ES_tradnl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7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C9CAF1-8AF8-4749-AADB-839F2267829B}" type="datetime1">
              <a:rPr lang="es-ES_tradnl"/>
              <a:pPr/>
              <a:t>31/07/2013</a:t>
            </a:fld>
            <a:endParaRPr lang="es-ES_tradnl"/>
          </a:p>
        </p:txBody>
      </p:sp>
      <p:sp>
        <p:nvSpPr>
          <p:cNvPr id="8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9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19B018-8CCC-4FAB-AE2C-A0534B07E34D}" type="slidenum">
              <a:rPr lang="es-ES_tradnl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E8322B0-537F-4A48-B664-CB287126F661}" type="datetime1">
              <a:rPr lang="es-ES_tradnl"/>
              <a:pPr/>
              <a:t>31/07/2013</a:t>
            </a:fld>
            <a:endParaRPr lang="es-ES_tradnl"/>
          </a:p>
        </p:txBody>
      </p:sp>
      <p:sp>
        <p:nvSpPr>
          <p:cNvPr id="4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28244A-7CE9-498E-AC30-B148586BEEEF}" type="slidenum">
              <a:rPr lang="es-ES_tradnl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D506533-4C83-4406-A7A9-7B5E1A7B9DDC}" type="datetime1">
              <a:rPr lang="es-ES_tradnl"/>
              <a:pPr/>
              <a:t>31/07/2013</a:t>
            </a:fld>
            <a:endParaRPr lang="es-ES_tradnl"/>
          </a:p>
        </p:txBody>
      </p:sp>
      <p:sp>
        <p:nvSpPr>
          <p:cNvPr id="3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A64280-8252-4317-9F4D-A3B059A50BC9}" type="slidenum">
              <a:rPr lang="es-ES_tradnl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D18D1B2-2837-46E3-803C-D8F66C2C8B0C}" type="datetime1">
              <a:rPr lang="es-ES_tradnl"/>
              <a:pPr/>
              <a:t>31/07/2013</a:t>
            </a:fld>
            <a:endParaRPr lang="es-ES_tradnl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1694B3-74AD-4673-AB6D-36CBA33406C8}" type="slidenum">
              <a:rPr lang="es-ES_tradnl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_tradnl" noProof="0" smtClean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D3154BC-9452-4B5B-81D5-BF82B57ECAF8}" type="datetime1">
              <a:rPr lang="es-ES_tradnl"/>
              <a:pPr/>
              <a:t>31/07/2013</a:t>
            </a:fld>
            <a:endParaRPr lang="es-ES_tradnl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CFE6C6-6632-4DF4-8F48-34C60F8690EA}" type="slidenum">
              <a:rPr lang="es-ES_tradnl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Clic para editar título</a:t>
            </a:r>
          </a:p>
        </p:txBody>
      </p:sp>
      <p:sp>
        <p:nvSpPr>
          <p:cNvPr id="1027" name="Marcador de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Helvetica" charset="0"/>
                <a:cs typeface="Helvetica" charset="0"/>
              </a:defRPr>
            </a:lvl1pPr>
          </a:lstStyle>
          <a:p>
            <a:fld id="{948BA7CD-F1F7-4B75-8C24-4DEC87F30B9F}" type="datetime1">
              <a:rPr lang="es-ES_tradnl"/>
              <a:pPr/>
              <a:t>31/07/2013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Helvetica" charset="0"/>
                <a:cs typeface="Helvetica" charset="0"/>
              </a:defRPr>
            </a:lvl1pPr>
          </a:lstStyle>
          <a:p>
            <a:fld id="{4B055F25-03E1-4B03-8645-285DC64DFD90}" type="slidenum">
              <a:rPr lang="es-ES_tradnl"/>
              <a:pPr/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Helvetica"/>
          <a:ea typeface="ＭＳ Ｐゴシック" charset="-128"/>
          <a:cs typeface="Helvetica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charset="0"/>
          <a:ea typeface="ＭＳ Ｐゴシック" charset="-128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charset="0"/>
          <a:ea typeface="ＭＳ Ｐゴシック" charset="-128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charset="0"/>
          <a:ea typeface="ＭＳ Ｐゴシック" charset="-128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charset="0"/>
          <a:ea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charset="0"/>
          <a:ea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charset="0"/>
          <a:ea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charset="0"/>
          <a:ea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charset="0"/>
          <a:ea typeface="ＭＳ Ｐゴシック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Helvetica"/>
          <a:ea typeface="ＭＳ Ｐゴシック" charset="-128"/>
          <a:cs typeface="Helvetica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Helvetica"/>
          <a:ea typeface="ＭＳ Ｐゴシック" charset="-128"/>
          <a:cs typeface="Helvetica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Helvetica"/>
          <a:ea typeface="ＭＳ Ｐゴシック" charset="-128"/>
          <a:cs typeface="Helvetica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Helvetica"/>
          <a:ea typeface="ＭＳ Ｐゴシック" charset="-128"/>
          <a:cs typeface="Helvetica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Helvetica"/>
          <a:ea typeface="ＭＳ Ｐゴシック" charset="-128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5387975"/>
            <a:ext cx="9144000" cy="1470025"/>
          </a:xfrm>
          <a:solidFill>
            <a:schemeClr val="bg1"/>
          </a:solidFill>
          <a:ln/>
          <a:effectLst>
            <a:innerShdw blurRad="63500" dist="76200" dir="16200000">
              <a:srgbClr val="000000">
                <a:alpha val="75000"/>
              </a:srgbClr>
            </a:innerShdw>
          </a:effectLst>
        </p:spPr>
        <p:txBody>
          <a:bodyPr>
            <a:normAutofit/>
          </a:bodyPr>
          <a:lstStyle/>
          <a:p>
            <a:r>
              <a:rPr lang="es-ES_tradnl" dirty="0" err="1" smtClean="0">
                <a:latin typeface="Helvetica" charset="0"/>
                <a:cs typeface="Helvetica" charset="0"/>
              </a:rPr>
              <a:t>LimeSurvey</a:t>
            </a:r>
            <a:r>
              <a:rPr lang="es-ES_tradnl" dirty="0" smtClean="0">
                <a:latin typeface="Helvetica" charset="0"/>
                <a:cs typeface="Helvetica" charset="0"/>
              </a:rPr>
              <a:t/>
            </a:r>
            <a:br>
              <a:rPr lang="es-ES_tradnl" dirty="0" smtClean="0">
                <a:latin typeface="Helvetica" charset="0"/>
                <a:cs typeface="Helvetica" charset="0"/>
              </a:rPr>
            </a:br>
            <a:r>
              <a:rPr lang="es-ES_tradnl" sz="2400" dirty="0" smtClean="0">
                <a:latin typeface="Helvetica" charset="0"/>
                <a:cs typeface="Helvetica" charset="0"/>
              </a:rPr>
              <a:t>Guía básica de uso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2712" cy="4691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38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ítulo 1"/>
          <p:cNvSpPr txBox="1">
            <a:spLocks/>
          </p:cNvSpPr>
          <p:nvPr/>
        </p:nvSpPr>
        <p:spPr>
          <a:xfrm>
            <a:off x="0" y="5387975"/>
            <a:ext cx="9144000" cy="1470025"/>
          </a:xfrm>
          <a:prstGeom prst="rect">
            <a:avLst/>
          </a:prstGeom>
          <a:solidFill>
            <a:schemeClr val="bg1"/>
          </a:solidFill>
          <a:effectLst>
            <a:innerShdw blurRad="63500" dist="76200" dir="16200000">
              <a:srgbClr val="000000">
                <a:alpha val="75000"/>
              </a:srgbClr>
            </a:innerShdw>
          </a:effectLst>
        </p:spPr>
        <p:txBody>
          <a:bodyPr anchor="ctr">
            <a:normAutofit/>
          </a:bodyPr>
          <a:lstStyle/>
          <a:p>
            <a:pPr algn="ctr"/>
            <a:r>
              <a:rPr lang="es-ES_tradnl" sz="4400">
                <a:latin typeface="Helvetica" charset="0"/>
                <a:cs typeface="Helvetica" charset="0"/>
              </a:rPr>
              <a:t>Información del grupo</a:t>
            </a:r>
          </a:p>
        </p:txBody>
      </p:sp>
      <p:sp>
        <p:nvSpPr>
          <p:cNvPr id="4" name="Llamada rectangular 3"/>
          <p:cNvSpPr/>
          <p:nvPr/>
        </p:nvSpPr>
        <p:spPr>
          <a:xfrm>
            <a:off x="6608950" y="2173357"/>
            <a:ext cx="2021561" cy="1284404"/>
          </a:xfrm>
          <a:prstGeom prst="wedgeRectCallout">
            <a:avLst>
              <a:gd name="adj1" fmla="val 34295"/>
              <a:gd name="adj2" fmla="val -86813"/>
            </a:avLst>
          </a:prstGeom>
          <a:solidFill>
            <a:schemeClr val="bg1"/>
          </a:solidFill>
          <a:ln w="22225">
            <a:solidFill>
              <a:schemeClr val="tx1"/>
            </a:solidFill>
          </a:ln>
          <a:effectLst>
            <a:glow rad="101600">
              <a:schemeClr val="accent1">
                <a:lumMod val="20000"/>
                <a:lumOff val="80000"/>
                <a:alpha val="75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s-ES_tradnl">
                <a:solidFill>
                  <a:schemeClr val="tx1"/>
                </a:solidFill>
                <a:latin typeface="Helvetica" charset="0"/>
                <a:ea typeface="ＭＳ Ｐゴシック" charset="-128"/>
                <a:cs typeface="Helvetica" charset="0"/>
              </a:rPr>
              <a:t>Clic en este botón para crear una pregunta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0" y="5387975"/>
            <a:ext cx="9144000" cy="1470025"/>
          </a:xfrm>
          <a:prstGeom prst="rect">
            <a:avLst/>
          </a:prstGeom>
          <a:solidFill>
            <a:schemeClr val="bg1"/>
          </a:solidFill>
          <a:effectLst>
            <a:innerShdw blurRad="63500" dist="76200" dir="16200000">
              <a:srgbClr val="000000">
                <a:alpha val="75000"/>
              </a:srgbClr>
            </a:innerShdw>
          </a:effectLst>
        </p:spPr>
        <p:txBody>
          <a:bodyPr anchor="ctr">
            <a:normAutofit/>
          </a:bodyPr>
          <a:lstStyle/>
          <a:p>
            <a:pPr algn="ctr"/>
            <a:r>
              <a:rPr lang="es-ES_tradnl" sz="4400">
                <a:latin typeface="Helvetica" charset="0"/>
                <a:cs typeface="Helvetica" charset="0"/>
              </a:rPr>
              <a:t>Creación de una pregunta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5387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5387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ítulo 1"/>
          <p:cNvSpPr txBox="1">
            <a:spLocks/>
          </p:cNvSpPr>
          <p:nvPr/>
        </p:nvSpPr>
        <p:spPr>
          <a:xfrm>
            <a:off x="0" y="5387975"/>
            <a:ext cx="9144000" cy="1470025"/>
          </a:xfrm>
          <a:prstGeom prst="rect">
            <a:avLst/>
          </a:prstGeom>
          <a:solidFill>
            <a:schemeClr val="bg1"/>
          </a:solidFill>
          <a:effectLst>
            <a:innerShdw blurRad="63500" dist="76200" dir="16200000">
              <a:srgbClr val="000000">
                <a:alpha val="75000"/>
              </a:srgbClr>
            </a:innerShdw>
          </a:effectLst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ES_tradnl" sz="4400" dirty="0">
                <a:latin typeface="Helvetica"/>
                <a:ea typeface="+mj-ea"/>
                <a:cs typeface="Helvetica"/>
              </a:rPr>
              <a:t>Opciones de una pregunta</a:t>
            </a:r>
          </a:p>
        </p:txBody>
      </p:sp>
      <p:sp>
        <p:nvSpPr>
          <p:cNvPr id="4" name="Llamada rectangular 3"/>
          <p:cNvSpPr/>
          <p:nvPr/>
        </p:nvSpPr>
        <p:spPr>
          <a:xfrm>
            <a:off x="6115638" y="1616765"/>
            <a:ext cx="2021561" cy="1117516"/>
          </a:xfrm>
          <a:prstGeom prst="wedgeRectCallout">
            <a:avLst>
              <a:gd name="adj1" fmla="val -106089"/>
              <a:gd name="adj2" fmla="val 2977"/>
            </a:avLst>
          </a:prstGeom>
          <a:solidFill>
            <a:schemeClr val="bg1"/>
          </a:solidFill>
          <a:ln w="22225">
            <a:solidFill>
              <a:schemeClr val="tx1"/>
            </a:solidFill>
          </a:ln>
          <a:effectLst>
            <a:glow rad="101600">
              <a:schemeClr val="accent1">
                <a:lumMod val="20000"/>
                <a:lumOff val="80000"/>
                <a:alpha val="75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s-ES_tradnl">
                <a:solidFill>
                  <a:schemeClr val="tx1"/>
                </a:solidFill>
                <a:latin typeface="Helvetica" charset="0"/>
                <a:ea typeface="ＭＳ Ｐゴシック" charset="-128"/>
                <a:cs typeface="Helvetica" charset="0"/>
              </a:rPr>
              <a:t>Aquí se define si la pregunta es obligatoria o no</a:t>
            </a:r>
          </a:p>
        </p:txBody>
      </p:sp>
      <p:sp>
        <p:nvSpPr>
          <p:cNvPr id="5" name="Llamada rectangular 4"/>
          <p:cNvSpPr/>
          <p:nvPr/>
        </p:nvSpPr>
        <p:spPr>
          <a:xfrm>
            <a:off x="3315873" y="291548"/>
            <a:ext cx="2319612" cy="819483"/>
          </a:xfrm>
          <a:prstGeom prst="wedgeRectCallout">
            <a:avLst>
              <a:gd name="adj1" fmla="val 38718"/>
              <a:gd name="adj2" fmla="val 105122"/>
            </a:avLst>
          </a:prstGeom>
          <a:solidFill>
            <a:schemeClr val="bg1"/>
          </a:solidFill>
          <a:ln w="22225">
            <a:solidFill>
              <a:schemeClr val="tx1"/>
            </a:solidFill>
          </a:ln>
          <a:effectLst>
            <a:glow rad="101600">
              <a:schemeClr val="accent1">
                <a:lumMod val="20000"/>
                <a:lumOff val="80000"/>
                <a:alpha val="75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s-ES_tradnl">
                <a:solidFill>
                  <a:schemeClr val="tx1"/>
                </a:solidFill>
                <a:latin typeface="Helvetica" charset="0"/>
                <a:ea typeface="ＭＳ Ｐゴシック" charset="-128"/>
                <a:cs typeface="Helvetica" charset="0"/>
              </a:rPr>
              <a:t>Aquí se selecciona el tipo de pregunta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Imagen 1" descr="08-question-0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88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ángulo 2"/>
          <p:cNvSpPr>
            <a:spLocks noChangeArrowheads="1"/>
          </p:cNvSpPr>
          <p:nvPr/>
        </p:nvSpPr>
        <p:spPr bwMode="auto">
          <a:xfrm>
            <a:off x="0" y="0"/>
            <a:ext cx="9144000" cy="5889625"/>
          </a:xfrm>
          <a:prstGeom prst="rect">
            <a:avLst/>
          </a:prstGeom>
          <a:solidFill>
            <a:schemeClr val="tx1">
              <a:alpha val="27843"/>
            </a:schemeClr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0" y="5387975"/>
            <a:ext cx="9144000" cy="1470025"/>
          </a:xfrm>
          <a:prstGeom prst="rect">
            <a:avLst/>
          </a:prstGeom>
          <a:solidFill>
            <a:schemeClr val="bg1"/>
          </a:solidFill>
          <a:effectLst>
            <a:innerShdw blurRad="63500" dist="76200" dir="16200000">
              <a:srgbClr val="000000">
                <a:alpha val="75000"/>
              </a:srgbClr>
            </a:innerShdw>
          </a:effectLst>
        </p:spPr>
        <p:txBody>
          <a:bodyPr anchor="ctr">
            <a:normAutofit/>
          </a:bodyPr>
          <a:lstStyle/>
          <a:p>
            <a:pPr algn="ctr"/>
            <a:r>
              <a:rPr lang="es-ES_tradnl" sz="4400">
                <a:latin typeface="Helvetica" charset="0"/>
                <a:cs typeface="Helvetica" charset="0"/>
              </a:rPr>
              <a:t>Tipo: Numérica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884" y="0"/>
            <a:ext cx="5286375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lamada rectangular 5"/>
          <p:cNvSpPr/>
          <p:nvPr/>
        </p:nvSpPr>
        <p:spPr>
          <a:xfrm>
            <a:off x="2422801" y="0"/>
            <a:ext cx="2021561" cy="1117516"/>
          </a:xfrm>
          <a:prstGeom prst="wedgeRectCallout">
            <a:avLst>
              <a:gd name="adj1" fmla="val 94552"/>
              <a:gd name="adj2" fmla="val 8775"/>
            </a:avLst>
          </a:prstGeom>
          <a:solidFill>
            <a:schemeClr val="bg1"/>
          </a:solidFill>
          <a:ln w="22225">
            <a:solidFill>
              <a:schemeClr val="tx1"/>
            </a:solidFill>
          </a:ln>
          <a:effectLst>
            <a:glow rad="101600">
              <a:schemeClr val="accent1">
                <a:lumMod val="20000"/>
                <a:lumOff val="80000"/>
                <a:alpha val="75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s-ES_tradnl" dirty="0">
                <a:solidFill>
                  <a:schemeClr val="tx1"/>
                </a:solidFill>
                <a:latin typeface="Helvetica" charset="0"/>
                <a:ea typeface="ＭＳ Ｐゴシック" charset="-128"/>
                <a:cs typeface="Helvetica" charset="0"/>
              </a:rPr>
              <a:t>Selección de tipo “Numérica”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0" y="5387975"/>
            <a:ext cx="9144000" cy="1470025"/>
          </a:xfrm>
          <a:prstGeom prst="rect">
            <a:avLst/>
          </a:prstGeom>
          <a:solidFill>
            <a:schemeClr val="bg1"/>
          </a:solidFill>
          <a:effectLst>
            <a:innerShdw blurRad="63500" dist="76200" dir="16200000">
              <a:srgbClr val="000000">
                <a:alpha val="75000"/>
              </a:srgbClr>
            </a:innerShdw>
          </a:effectLst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ES_tradnl" sz="4400" dirty="0">
                <a:latin typeface="Helvetica"/>
                <a:ea typeface="+mj-ea"/>
                <a:cs typeface="Helvetica"/>
              </a:rPr>
              <a:t>Pregunta creada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"/>
            <a:ext cx="9122942" cy="5387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Imagen 1" descr="08-question-0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88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ángulo 2"/>
          <p:cNvSpPr>
            <a:spLocks noChangeArrowheads="1"/>
          </p:cNvSpPr>
          <p:nvPr/>
        </p:nvSpPr>
        <p:spPr bwMode="auto">
          <a:xfrm>
            <a:off x="0" y="0"/>
            <a:ext cx="9144000" cy="5889625"/>
          </a:xfrm>
          <a:prstGeom prst="rect">
            <a:avLst/>
          </a:prstGeom>
          <a:solidFill>
            <a:schemeClr val="tx1">
              <a:alpha val="27843"/>
            </a:schemeClr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0" y="5387975"/>
            <a:ext cx="9144000" cy="1470025"/>
          </a:xfrm>
          <a:prstGeom prst="rect">
            <a:avLst/>
          </a:prstGeom>
          <a:solidFill>
            <a:schemeClr val="bg1"/>
          </a:solidFill>
          <a:effectLst>
            <a:innerShdw blurRad="63500" dist="76200" dir="16200000">
              <a:srgbClr val="000000">
                <a:alpha val="75000"/>
              </a:srgbClr>
            </a:innerShdw>
          </a:effectLst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ES_tradnl" sz="4400" dirty="0">
                <a:latin typeface="Helvetica"/>
                <a:ea typeface="+mj-ea"/>
                <a:cs typeface="Helvetica"/>
              </a:rPr>
              <a:t>Tipo: escala 1-5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72875" y="151510"/>
            <a:ext cx="4847688" cy="4540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lamada rectangular 5"/>
          <p:cNvSpPr/>
          <p:nvPr/>
        </p:nvSpPr>
        <p:spPr>
          <a:xfrm>
            <a:off x="2591264" y="2512464"/>
            <a:ext cx="2021561" cy="1117516"/>
          </a:xfrm>
          <a:prstGeom prst="wedgeRectCallout">
            <a:avLst>
              <a:gd name="adj1" fmla="val 86860"/>
              <a:gd name="adj2" fmla="val -23692"/>
            </a:avLst>
          </a:prstGeom>
          <a:solidFill>
            <a:schemeClr val="bg1"/>
          </a:solidFill>
          <a:ln w="22225">
            <a:solidFill>
              <a:schemeClr val="tx1"/>
            </a:solidFill>
          </a:ln>
          <a:effectLst>
            <a:glow rad="101600">
              <a:schemeClr val="accent1">
                <a:lumMod val="20000"/>
                <a:lumOff val="80000"/>
                <a:alpha val="75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s-ES_tradnl" dirty="0">
                <a:solidFill>
                  <a:schemeClr val="tx1"/>
                </a:solidFill>
                <a:latin typeface="Helvetica" charset="0"/>
                <a:ea typeface="ＭＳ Ｐゴシック" charset="-128"/>
                <a:cs typeface="Helvetica" charset="0"/>
              </a:rPr>
              <a:t>Selección de tipo “Escala 1-5”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30629"/>
            <a:ext cx="9144000" cy="5257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ítulo 1"/>
          <p:cNvSpPr txBox="1">
            <a:spLocks/>
          </p:cNvSpPr>
          <p:nvPr/>
        </p:nvSpPr>
        <p:spPr>
          <a:xfrm>
            <a:off x="0" y="5387975"/>
            <a:ext cx="9144000" cy="1470025"/>
          </a:xfrm>
          <a:prstGeom prst="rect">
            <a:avLst/>
          </a:prstGeom>
          <a:solidFill>
            <a:schemeClr val="bg1"/>
          </a:solidFill>
          <a:effectLst>
            <a:innerShdw blurRad="63500" dist="76200" dir="16200000">
              <a:srgbClr val="000000">
                <a:alpha val="75000"/>
              </a:srgbClr>
            </a:innerShdw>
          </a:effectLst>
        </p:spPr>
        <p:txBody>
          <a:bodyPr anchor="ctr">
            <a:normAutofit/>
          </a:bodyPr>
          <a:lstStyle/>
          <a:p>
            <a:pPr algn="ctr"/>
            <a:r>
              <a:rPr lang="es-ES_tradnl" sz="4400" dirty="0">
                <a:latin typeface="Helvetica" charset="0"/>
                <a:cs typeface="Helvetica" charset="0"/>
              </a:rPr>
              <a:t>¡Faltan </a:t>
            </a:r>
            <a:r>
              <a:rPr lang="es-ES_tradnl" sz="4400" dirty="0" smtClean="0">
                <a:latin typeface="Helvetica" charset="0"/>
                <a:cs typeface="Helvetica" charset="0"/>
              </a:rPr>
              <a:t>opciones de respuestas</a:t>
            </a:r>
            <a:r>
              <a:rPr lang="es-ES_tradnl" sz="4400" dirty="0">
                <a:latin typeface="Helvetica" charset="0"/>
                <a:cs typeface="Helvetica" charset="0"/>
              </a:rPr>
              <a:t>!</a:t>
            </a:r>
          </a:p>
        </p:txBody>
      </p:sp>
      <p:sp>
        <p:nvSpPr>
          <p:cNvPr id="4" name="Llamada rectangular 3"/>
          <p:cNvSpPr/>
          <p:nvPr/>
        </p:nvSpPr>
        <p:spPr>
          <a:xfrm>
            <a:off x="3115333" y="932973"/>
            <a:ext cx="2021561" cy="1117516"/>
          </a:xfrm>
          <a:prstGeom prst="wedgeRectCallout">
            <a:avLst>
              <a:gd name="adj1" fmla="val -53525"/>
              <a:gd name="adj2" fmla="val 87623"/>
            </a:avLst>
          </a:prstGeom>
          <a:solidFill>
            <a:schemeClr val="bg1"/>
          </a:solidFill>
          <a:ln w="22225">
            <a:solidFill>
              <a:schemeClr val="tx1"/>
            </a:solidFill>
          </a:ln>
          <a:effectLst>
            <a:glow rad="101600">
              <a:schemeClr val="accent1">
                <a:lumMod val="20000"/>
                <a:lumOff val="80000"/>
                <a:alpha val="75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s-ES_tradnl" dirty="0">
                <a:solidFill>
                  <a:schemeClr val="tx1"/>
                </a:solidFill>
                <a:latin typeface="Helvetica" charset="0"/>
                <a:ea typeface="ＭＳ Ｐゴシック" charset="-128"/>
                <a:cs typeface="Helvetica" charset="0"/>
              </a:rPr>
              <a:t>Clic en este botón para crear las </a:t>
            </a:r>
            <a:r>
              <a:rPr lang="es-ES_tradnl" dirty="0" smtClean="0">
                <a:solidFill>
                  <a:schemeClr val="tx1"/>
                </a:solidFill>
                <a:latin typeface="Helvetica" charset="0"/>
                <a:ea typeface="ＭＳ Ｐゴシック" charset="-128"/>
                <a:cs typeface="Helvetica" charset="0"/>
              </a:rPr>
              <a:t>opciones de respuestas</a:t>
            </a:r>
            <a:endParaRPr lang="es-ES_tradnl" dirty="0">
              <a:solidFill>
                <a:schemeClr val="tx1"/>
              </a:solidFill>
              <a:latin typeface="Helvetica" charset="0"/>
              <a:ea typeface="ＭＳ Ｐゴシック" charset="-128"/>
              <a:cs typeface="Helvetica" charset="0"/>
            </a:endParaRPr>
          </a:p>
        </p:txBody>
      </p:sp>
      <p:sp>
        <p:nvSpPr>
          <p:cNvPr id="5" name="Llamada rectangular 4"/>
          <p:cNvSpPr/>
          <p:nvPr/>
        </p:nvSpPr>
        <p:spPr>
          <a:xfrm>
            <a:off x="5463050" y="3443955"/>
            <a:ext cx="2021561" cy="1117516"/>
          </a:xfrm>
          <a:prstGeom prst="wedgeRectCallout">
            <a:avLst>
              <a:gd name="adj1" fmla="val -88141"/>
              <a:gd name="adj2" fmla="val -27170"/>
            </a:avLst>
          </a:prstGeom>
          <a:solidFill>
            <a:schemeClr val="bg1"/>
          </a:solidFill>
          <a:ln w="22225">
            <a:solidFill>
              <a:schemeClr val="tx1"/>
            </a:solidFill>
          </a:ln>
          <a:effectLst>
            <a:glow rad="101600">
              <a:schemeClr val="accent1">
                <a:lumMod val="20000"/>
                <a:lumOff val="80000"/>
                <a:alpha val="75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s-ES_tradnl">
                <a:solidFill>
                  <a:schemeClr val="tx1"/>
                </a:solidFill>
                <a:latin typeface="Helvetica" charset="0"/>
                <a:ea typeface="ＭＳ Ｐゴシック" charset="-128"/>
                <a:cs typeface="Helvetica" charset="0"/>
              </a:rPr>
              <a:t>También puede ser clic en este botón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48046"/>
            <a:ext cx="9030789" cy="5536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ítulo 1"/>
          <p:cNvSpPr txBox="1">
            <a:spLocks/>
          </p:cNvSpPr>
          <p:nvPr/>
        </p:nvSpPr>
        <p:spPr>
          <a:xfrm>
            <a:off x="0" y="5387975"/>
            <a:ext cx="9144000" cy="1470025"/>
          </a:xfrm>
          <a:prstGeom prst="rect">
            <a:avLst/>
          </a:prstGeom>
          <a:solidFill>
            <a:schemeClr val="bg1"/>
          </a:solidFill>
          <a:effectLst>
            <a:innerShdw blurRad="63500" dist="76200" dir="16200000">
              <a:srgbClr val="000000">
                <a:alpha val="75000"/>
              </a:srgbClr>
            </a:innerShdw>
          </a:effectLst>
        </p:spPr>
        <p:txBody>
          <a:bodyPr anchor="ctr">
            <a:normAutofit/>
          </a:bodyPr>
          <a:lstStyle/>
          <a:p>
            <a:pPr algn="ctr"/>
            <a:r>
              <a:rPr lang="es-ES_tradnl" sz="4400" dirty="0">
                <a:latin typeface="Helvetica" charset="0"/>
                <a:cs typeface="Helvetica" charset="0"/>
              </a:rPr>
              <a:t>Creación </a:t>
            </a:r>
            <a:r>
              <a:rPr lang="es-ES_tradnl" sz="4400" dirty="0" smtClean="0">
                <a:latin typeface="Helvetica" charset="0"/>
                <a:cs typeface="Helvetica" charset="0"/>
              </a:rPr>
              <a:t>de opciones de respuesta</a:t>
            </a:r>
            <a:endParaRPr lang="es-ES_tradnl" sz="4400" dirty="0">
              <a:latin typeface="Helvetica" charset="0"/>
              <a:cs typeface="Helvetic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775" y="0"/>
            <a:ext cx="9146775" cy="538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ítulo 1"/>
          <p:cNvSpPr txBox="1">
            <a:spLocks/>
          </p:cNvSpPr>
          <p:nvPr/>
        </p:nvSpPr>
        <p:spPr>
          <a:xfrm>
            <a:off x="0" y="5387975"/>
            <a:ext cx="9144000" cy="1470025"/>
          </a:xfrm>
          <a:prstGeom prst="rect">
            <a:avLst/>
          </a:prstGeom>
          <a:solidFill>
            <a:schemeClr val="bg1"/>
          </a:solidFill>
          <a:effectLst>
            <a:innerShdw blurRad="63500" dist="76200" dir="16200000">
              <a:srgbClr val="000000">
                <a:alpha val="75000"/>
              </a:srgbClr>
            </a:innerShdw>
          </a:effectLst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ES_tradnl" sz="4400" dirty="0">
                <a:latin typeface="Helvetica"/>
                <a:ea typeface="+mj-ea"/>
                <a:cs typeface="Helvetica"/>
              </a:rPr>
              <a:t>Lista de </a:t>
            </a:r>
            <a:r>
              <a:rPr lang="es-ES_tradnl" sz="4400" dirty="0" smtClean="0">
                <a:latin typeface="Helvetica"/>
                <a:ea typeface="+mj-ea"/>
                <a:cs typeface="Helvetica"/>
              </a:rPr>
              <a:t>opciones de respuestas</a:t>
            </a:r>
            <a:endParaRPr lang="es-ES_tradnl" sz="4400" dirty="0">
              <a:latin typeface="Helvetica"/>
              <a:ea typeface="+mj-ea"/>
              <a:cs typeface="Helvetica"/>
            </a:endParaRPr>
          </a:p>
        </p:txBody>
      </p:sp>
      <p:sp>
        <p:nvSpPr>
          <p:cNvPr id="4" name="Llamada rectangular 3"/>
          <p:cNvSpPr/>
          <p:nvPr/>
        </p:nvSpPr>
        <p:spPr>
          <a:xfrm>
            <a:off x="1545145" y="1700613"/>
            <a:ext cx="2021561" cy="1117516"/>
          </a:xfrm>
          <a:prstGeom prst="wedgeRectCallout">
            <a:avLst>
              <a:gd name="adj1" fmla="val -88141"/>
              <a:gd name="adj2" fmla="val -27170"/>
            </a:avLst>
          </a:prstGeom>
          <a:solidFill>
            <a:schemeClr val="bg1"/>
          </a:solidFill>
          <a:ln w="22225">
            <a:solidFill>
              <a:schemeClr val="tx1"/>
            </a:solidFill>
          </a:ln>
          <a:effectLst>
            <a:glow rad="101600">
              <a:schemeClr val="accent1">
                <a:lumMod val="20000"/>
                <a:lumOff val="80000"/>
                <a:alpha val="75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s-ES_tradnl" dirty="0" smtClean="0">
                <a:solidFill>
                  <a:schemeClr val="tx1"/>
                </a:solidFill>
                <a:latin typeface="Helvetica" charset="0"/>
                <a:ea typeface="ＭＳ Ｐゴシック" charset="-128"/>
                <a:cs typeface="Helvetica" charset="0"/>
              </a:rPr>
              <a:t>2. Clic </a:t>
            </a:r>
            <a:r>
              <a:rPr lang="es-ES_tradnl" dirty="0">
                <a:solidFill>
                  <a:schemeClr val="tx1"/>
                </a:solidFill>
                <a:latin typeface="Helvetica" charset="0"/>
                <a:ea typeface="ＭＳ Ｐゴシック" charset="-128"/>
                <a:cs typeface="Helvetica" charset="0"/>
              </a:rPr>
              <a:t>en este botón para </a:t>
            </a:r>
            <a:r>
              <a:rPr lang="es-ES_tradnl" dirty="0" err="1">
                <a:solidFill>
                  <a:schemeClr val="tx1"/>
                </a:solidFill>
                <a:latin typeface="Helvetica" charset="0"/>
                <a:ea typeface="ＭＳ Ｐゴシック" charset="-128"/>
                <a:cs typeface="Helvetica" charset="0"/>
              </a:rPr>
              <a:t>previsualizar</a:t>
            </a:r>
            <a:r>
              <a:rPr lang="es-ES_tradnl" dirty="0">
                <a:solidFill>
                  <a:schemeClr val="tx1"/>
                </a:solidFill>
                <a:latin typeface="Helvetica" charset="0"/>
                <a:ea typeface="ＭＳ Ｐゴシック" charset="-128"/>
                <a:cs typeface="Helvetica" charset="0"/>
              </a:rPr>
              <a:t> la pregunta</a:t>
            </a:r>
          </a:p>
        </p:txBody>
      </p:sp>
      <p:sp>
        <p:nvSpPr>
          <p:cNvPr id="6" name="Llamada rectangular 3"/>
          <p:cNvSpPr/>
          <p:nvPr/>
        </p:nvSpPr>
        <p:spPr>
          <a:xfrm>
            <a:off x="5924603" y="4101981"/>
            <a:ext cx="2021561" cy="1117516"/>
          </a:xfrm>
          <a:prstGeom prst="wedgeRectCallout">
            <a:avLst>
              <a:gd name="adj1" fmla="val -88141"/>
              <a:gd name="adj2" fmla="val -27170"/>
            </a:avLst>
          </a:prstGeom>
          <a:solidFill>
            <a:schemeClr val="bg1"/>
          </a:solidFill>
          <a:ln w="22225">
            <a:solidFill>
              <a:schemeClr val="tx1"/>
            </a:solidFill>
          </a:ln>
          <a:effectLst>
            <a:glow rad="101600">
              <a:schemeClr val="accent1">
                <a:lumMod val="20000"/>
                <a:lumOff val="80000"/>
                <a:alpha val="75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s-ES_tradnl" dirty="0" smtClean="0">
                <a:solidFill>
                  <a:schemeClr val="tx1"/>
                </a:solidFill>
                <a:latin typeface="Helvetica" charset="0"/>
                <a:ea typeface="ＭＳ Ｐゴシック" charset="-128"/>
                <a:cs typeface="Helvetica" charset="0"/>
              </a:rPr>
              <a:t>1. Guarde los cambios</a:t>
            </a:r>
            <a:endParaRPr lang="es-ES_tradnl" dirty="0">
              <a:solidFill>
                <a:schemeClr val="tx1"/>
              </a:solidFill>
              <a:latin typeface="Helvetica" charset="0"/>
              <a:ea typeface="ＭＳ Ｐゴシック" charset="-128"/>
              <a:cs typeface="Helvetic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Imagen 1" descr="13-preview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44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ítulo 1"/>
          <p:cNvSpPr txBox="1">
            <a:spLocks/>
          </p:cNvSpPr>
          <p:nvPr/>
        </p:nvSpPr>
        <p:spPr>
          <a:xfrm>
            <a:off x="0" y="5387975"/>
            <a:ext cx="9144000" cy="1470025"/>
          </a:xfrm>
          <a:prstGeom prst="rect">
            <a:avLst/>
          </a:prstGeom>
          <a:solidFill>
            <a:schemeClr val="bg1"/>
          </a:solidFill>
          <a:effectLst>
            <a:innerShdw blurRad="63500" dist="76200" dir="16200000">
              <a:srgbClr val="000000">
                <a:alpha val="75000"/>
              </a:srgbClr>
            </a:innerShdw>
          </a:effectLst>
        </p:spPr>
        <p:txBody>
          <a:bodyPr anchor="ctr">
            <a:normAutofit/>
          </a:bodyPr>
          <a:lstStyle/>
          <a:p>
            <a:pPr algn="ctr"/>
            <a:r>
              <a:rPr lang="es-ES_tradnl" sz="4400">
                <a:latin typeface="Helvetica" charset="0"/>
                <a:cs typeface="Helvetica" charset="0"/>
              </a:rPr>
              <a:t>Previsualización</a:t>
            </a:r>
          </a:p>
        </p:txBody>
      </p:sp>
      <p:sp>
        <p:nvSpPr>
          <p:cNvPr id="4" name="Llamada rectangular 3"/>
          <p:cNvSpPr/>
          <p:nvPr/>
        </p:nvSpPr>
        <p:spPr>
          <a:xfrm>
            <a:off x="3371563" y="1800010"/>
            <a:ext cx="2024664" cy="1088469"/>
          </a:xfrm>
          <a:prstGeom prst="wedgeRectCallout">
            <a:avLst>
              <a:gd name="adj1" fmla="val -68433"/>
              <a:gd name="adj2" fmla="val -25470"/>
            </a:avLst>
          </a:prstGeom>
          <a:solidFill>
            <a:schemeClr val="bg1"/>
          </a:solidFill>
          <a:ln w="22225">
            <a:solidFill>
              <a:schemeClr val="tx1"/>
            </a:solidFill>
          </a:ln>
          <a:effectLst>
            <a:glow rad="101600">
              <a:schemeClr val="accent1">
                <a:lumMod val="20000"/>
                <a:lumOff val="80000"/>
                <a:alpha val="75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dirty="0">
                <a:solidFill>
                  <a:schemeClr val="tx1"/>
                </a:solidFill>
                <a:latin typeface="Helvetica"/>
                <a:cs typeface="Helvetica"/>
              </a:rPr>
              <a:t>Las </a:t>
            </a:r>
            <a:r>
              <a:rPr lang="es-ES_tradnl" dirty="0" smtClean="0">
                <a:solidFill>
                  <a:schemeClr val="tx1"/>
                </a:solidFill>
                <a:latin typeface="Helvetica"/>
                <a:cs typeface="Helvetica"/>
              </a:rPr>
              <a:t>opciones de respuestas </a:t>
            </a:r>
            <a:r>
              <a:rPr lang="es-ES_tradnl" dirty="0">
                <a:solidFill>
                  <a:schemeClr val="tx1"/>
                </a:solidFill>
                <a:latin typeface="Helvetica"/>
                <a:cs typeface="Helvetica"/>
              </a:rPr>
              <a:t>aparecen como filas en la tabla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0" y="5387975"/>
            <a:ext cx="9144000" cy="1470025"/>
          </a:xfrm>
          <a:prstGeom prst="rect">
            <a:avLst/>
          </a:prstGeom>
          <a:solidFill>
            <a:schemeClr val="bg1"/>
          </a:solidFill>
          <a:effectLst>
            <a:innerShdw blurRad="63500" dist="76200" dir="16200000">
              <a:srgbClr val="000000">
                <a:alpha val="75000"/>
              </a:srgbClr>
            </a:innerShdw>
          </a:effectLst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ES_tradnl" sz="3600" dirty="0">
                <a:latin typeface="Helvetica"/>
                <a:ea typeface="+mj-ea"/>
                <a:cs typeface="Helvetica"/>
              </a:rPr>
              <a:t>Entrada al </a:t>
            </a:r>
            <a:r>
              <a:rPr lang="es-ES_tradnl" sz="3600" dirty="0" smtClean="0">
                <a:latin typeface="Helvetica"/>
                <a:ea typeface="+mj-ea"/>
                <a:cs typeface="Helvetica"/>
              </a:rPr>
              <a:t>sistema (http://www.mideuc.cl/encuestas/)</a:t>
            </a:r>
            <a:endParaRPr lang="es-ES_tradnl" sz="3600" dirty="0">
              <a:latin typeface="Helvetica"/>
              <a:ea typeface="+mj-ea"/>
              <a:cs typeface="Helvetica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2712" cy="4691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907"/>
            <a:ext cx="9144000" cy="5387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ítulo 1"/>
          <p:cNvSpPr txBox="1">
            <a:spLocks/>
          </p:cNvSpPr>
          <p:nvPr/>
        </p:nvSpPr>
        <p:spPr>
          <a:xfrm>
            <a:off x="0" y="5387975"/>
            <a:ext cx="9144000" cy="1470025"/>
          </a:xfrm>
          <a:prstGeom prst="rect">
            <a:avLst/>
          </a:prstGeom>
          <a:solidFill>
            <a:schemeClr val="bg1"/>
          </a:solidFill>
          <a:effectLst>
            <a:innerShdw blurRad="63500" dist="76200" dir="16200000">
              <a:srgbClr val="000000">
                <a:alpha val="75000"/>
              </a:srgbClr>
            </a:innerShdw>
          </a:effectLst>
        </p:spPr>
        <p:txBody>
          <a:bodyPr anchor="ctr">
            <a:normAutofit/>
          </a:bodyPr>
          <a:lstStyle/>
          <a:p>
            <a:pPr algn="ctr"/>
            <a:r>
              <a:rPr lang="es-ES_tradnl" sz="4400">
                <a:latin typeface="Helvetica" charset="0"/>
                <a:cs typeface="Helvetica" charset="0"/>
              </a:rPr>
              <a:t>Edición de la pregunta</a:t>
            </a:r>
          </a:p>
        </p:txBody>
      </p:sp>
      <p:sp>
        <p:nvSpPr>
          <p:cNvPr id="5" name="Llamada rectangular 4"/>
          <p:cNvSpPr/>
          <p:nvPr/>
        </p:nvSpPr>
        <p:spPr>
          <a:xfrm>
            <a:off x="2241011" y="2525236"/>
            <a:ext cx="2021561" cy="1117516"/>
          </a:xfrm>
          <a:prstGeom prst="wedgeRectCallout">
            <a:avLst>
              <a:gd name="adj1" fmla="val -105449"/>
              <a:gd name="adj2" fmla="val -56158"/>
            </a:avLst>
          </a:prstGeom>
          <a:solidFill>
            <a:schemeClr val="bg1"/>
          </a:solidFill>
          <a:ln w="22225">
            <a:solidFill>
              <a:schemeClr val="tx1"/>
            </a:solidFill>
          </a:ln>
          <a:effectLst>
            <a:glow rad="101600">
              <a:schemeClr val="accent1">
                <a:lumMod val="20000"/>
                <a:lumOff val="80000"/>
                <a:alpha val="75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s-ES_tradnl">
                <a:solidFill>
                  <a:schemeClr val="tx1"/>
                </a:solidFill>
                <a:latin typeface="Helvetica" charset="0"/>
                <a:ea typeface="ＭＳ Ｐゴシック" charset="-128"/>
                <a:cs typeface="Helvetica" charset="0"/>
              </a:rPr>
              <a:t>Clic en este botón para modificar la pregunta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38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ítulo 1"/>
          <p:cNvSpPr txBox="1">
            <a:spLocks/>
          </p:cNvSpPr>
          <p:nvPr/>
        </p:nvSpPr>
        <p:spPr>
          <a:xfrm>
            <a:off x="0" y="5387975"/>
            <a:ext cx="9144000" cy="1470025"/>
          </a:xfrm>
          <a:prstGeom prst="rect">
            <a:avLst/>
          </a:prstGeom>
          <a:solidFill>
            <a:schemeClr val="bg1"/>
          </a:solidFill>
          <a:effectLst>
            <a:innerShdw blurRad="63500" dist="76200" dir="16200000">
              <a:srgbClr val="000000">
                <a:alpha val="75000"/>
              </a:srgbClr>
            </a:innerShdw>
          </a:effectLst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ES_tradnl" sz="4400" dirty="0">
                <a:latin typeface="Helvetica"/>
                <a:ea typeface="+mj-ea"/>
                <a:cs typeface="Helvetica"/>
              </a:rPr>
              <a:t>Cambio del enunciado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Imagen 1" descr="16-preview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44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ítulo 1"/>
          <p:cNvSpPr txBox="1">
            <a:spLocks/>
          </p:cNvSpPr>
          <p:nvPr/>
        </p:nvSpPr>
        <p:spPr>
          <a:xfrm>
            <a:off x="0" y="5387975"/>
            <a:ext cx="9144000" cy="1470025"/>
          </a:xfrm>
          <a:prstGeom prst="rect">
            <a:avLst/>
          </a:prstGeom>
          <a:solidFill>
            <a:schemeClr val="bg1"/>
          </a:solidFill>
          <a:effectLst>
            <a:innerShdw blurRad="63500" dist="76200" dir="16200000">
              <a:srgbClr val="000000">
                <a:alpha val="75000"/>
              </a:srgbClr>
            </a:innerShdw>
          </a:effectLst>
        </p:spPr>
        <p:txBody>
          <a:bodyPr anchor="ctr">
            <a:normAutofit/>
          </a:bodyPr>
          <a:lstStyle/>
          <a:p>
            <a:pPr algn="ctr"/>
            <a:r>
              <a:rPr lang="es-ES_tradnl" sz="4400">
                <a:latin typeface="Helvetica" charset="0"/>
                <a:cs typeface="Helvetica" charset="0"/>
              </a:rPr>
              <a:t>Previsualización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0" y="5387975"/>
            <a:ext cx="9144000" cy="1470025"/>
          </a:xfrm>
          <a:prstGeom prst="rect">
            <a:avLst/>
          </a:prstGeom>
          <a:solidFill>
            <a:schemeClr val="bg1"/>
          </a:solidFill>
          <a:effectLst>
            <a:innerShdw blurRad="63500" dist="76200" dir="16200000">
              <a:srgbClr val="000000">
                <a:alpha val="75000"/>
              </a:srgbClr>
            </a:innerShdw>
          </a:effectLst>
        </p:spPr>
        <p:txBody>
          <a:bodyPr anchor="ctr">
            <a:normAutofit/>
          </a:bodyPr>
          <a:lstStyle/>
          <a:p>
            <a:pPr algn="ctr"/>
            <a:r>
              <a:rPr lang="es-ES_tradnl" sz="4400" dirty="0" smtClean="0">
                <a:latin typeface="Helvetica" charset="0"/>
                <a:cs typeface="Helvetica" charset="0"/>
              </a:rPr>
              <a:t>Tipo de pregunta: </a:t>
            </a:r>
            <a:r>
              <a:rPr lang="es-ES_tradnl" sz="4400" dirty="0">
                <a:latin typeface="Helvetica" charset="0"/>
                <a:cs typeface="Helvetica" charset="0"/>
              </a:rPr>
              <a:t>rótulos variables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61257"/>
            <a:ext cx="9144000" cy="5126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538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ítulo 1"/>
          <p:cNvSpPr txBox="1">
            <a:spLocks/>
          </p:cNvSpPr>
          <p:nvPr/>
        </p:nvSpPr>
        <p:spPr>
          <a:xfrm>
            <a:off x="0" y="5387975"/>
            <a:ext cx="9144000" cy="1470025"/>
          </a:xfrm>
          <a:prstGeom prst="rect">
            <a:avLst/>
          </a:prstGeom>
          <a:solidFill>
            <a:schemeClr val="bg1"/>
          </a:solidFill>
          <a:effectLst>
            <a:innerShdw blurRad="63500" dist="76200" dir="16200000">
              <a:srgbClr val="000000">
                <a:alpha val="75000"/>
              </a:srgbClr>
            </a:innerShdw>
          </a:effectLst>
        </p:spPr>
        <p:txBody>
          <a:bodyPr anchor="ctr">
            <a:normAutofit/>
          </a:bodyPr>
          <a:lstStyle/>
          <a:p>
            <a:pPr algn="ctr"/>
            <a:r>
              <a:rPr lang="es-ES_tradnl" sz="4400" dirty="0">
                <a:latin typeface="Helvetica" charset="0"/>
                <a:cs typeface="Helvetica" charset="0"/>
              </a:rPr>
              <a:t>Faltan </a:t>
            </a:r>
            <a:r>
              <a:rPr lang="es-ES_tradnl" sz="4400" dirty="0" smtClean="0">
                <a:latin typeface="Helvetica" charset="0"/>
                <a:cs typeface="Helvetica" charset="0"/>
              </a:rPr>
              <a:t>opciones de respuestas </a:t>
            </a:r>
            <a:r>
              <a:rPr lang="es-ES_tradnl" sz="4400" dirty="0">
                <a:latin typeface="Helvetica" charset="0"/>
                <a:cs typeface="Helvetica" charset="0"/>
              </a:rPr>
              <a:t>y rótulos</a:t>
            </a:r>
          </a:p>
        </p:txBody>
      </p:sp>
      <p:sp>
        <p:nvSpPr>
          <p:cNvPr id="4" name="Llamada rectangular 3"/>
          <p:cNvSpPr/>
          <p:nvPr/>
        </p:nvSpPr>
        <p:spPr>
          <a:xfrm>
            <a:off x="5688879" y="3170490"/>
            <a:ext cx="2021561" cy="1117516"/>
          </a:xfrm>
          <a:prstGeom prst="wedgeRectCallout">
            <a:avLst>
              <a:gd name="adj1" fmla="val -88141"/>
              <a:gd name="adj2" fmla="val -27170"/>
            </a:avLst>
          </a:prstGeom>
          <a:solidFill>
            <a:schemeClr val="bg1"/>
          </a:solidFill>
          <a:ln w="22225">
            <a:solidFill>
              <a:schemeClr val="tx1"/>
            </a:solidFill>
          </a:ln>
          <a:effectLst>
            <a:glow rad="101600">
              <a:schemeClr val="accent1">
                <a:lumMod val="20000"/>
                <a:lumOff val="80000"/>
                <a:alpha val="75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s-ES_tradnl">
                <a:solidFill>
                  <a:schemeClr val="tx1"/>
                </a:solidFill>
                <a:latin typeface="Helvetica" charset="0"/>
                <a:ea typeface="ＭＳ Ｐゴシック" charset="-128"/>
                <a:cs typeface="Helvetica" charset="0"/>
              </a:rPr>
              <a:t>También puede ser clic en este botón</a:t>
            </a:r>
          </a:p>
        </p:txBody>
      </p:sp>
      <p:sp>
        <p:nvSpPr>
          <p:cNvPr id="5" name="Llamada rectangular 4"/>
          <p:cNvSpPr/>
          <p:nvPr/>
        </p:nvSpPr>
        <p:spPr>
          <a:xfrm>
            <a:off x="3541626" y="358923"/>
            <a:ext cx="2296800" cy="1282838"/>
          </a:xfrm>
          <a:prstGeom prst="wedgeRectCallout">
            <a:avLst>
              <a:gd name="adj1" fmla="val -90678"/>
              <a:gd name="adj2" fmla="val -49315"/>
            </a:avLst>
          </a:prstGeom>
          <a:solidFill>
            <a:schemeClr val="bg1"/>
          </a:solidFill>
          <a:ln w="22225">
            <a:solidFill>
              <a:schemeClr val="tx1"/>
            </a:solidFill>
          </a:ln>
          <a:effectLst>
            <a:glow rad="101600">
              <a:schemeClr val="accent1">
                <a:lumMod val="20000"/>
                <a:lumOff val="80000"/>
                <a:alpha val="75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s-ES_tradnl">
                <a:solidFill>
                  <a:schemeClr val="tx1"/>
                </a:solidFill>
                <a:latin typeface="Helvetica" charset="0"/>
                <a:ea typeface="ＭＳ Ｐゴシック" charset="-128"/>
                <a:cs typeface="Helvetica" charset="0"/>
              </a:rPr>
              <a:t>Clic en este botón para ir al administrador de rótulos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538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ítulo 1"/>
          <p:cNvSpPr txBox="1">
            <a:spLocks/>
          </p:cNvSpPr>
          <p:nvPr/>
        </p:nvSpPr>
        <p:spPr>
          <a:xfrm>
            <a:off x="0" y="5387975"/>
            <a:ext cx="9144000" cy="1470025"/>
          </a:xfrm>
          <a:prstGeom prst="rect">
            <a:avLst/>
          </a:prstGeom>
          <a:solidFill>
            <a:schemeClr val="bg1"/>
          </a:solidFill>
          <a:effectLst>
            <a:innerShdw blurRad="63500" dist="76200" dir="16200000">
              <a:srgbClr val="000000">
                <a:alpha val="75000"/>
              </a:srgbClr>
            </a:innerShdw>
          </a:effectLst>
        </p:spPr>
        <p:txBody>
          <a:bodyPr anchor="ctr">
            <a:normAutofit/>
          </a:bodyPr>
          <a:lstStyle/>
          <a:p>
            <a:pPr algn="ctr"/>
            <a:r>
              <a:rPr lang="es-ES_tradnl" sz="4400">
                <a:latin typeface="Helvetica" charset="0"/>
                <a:cs typeface="Helvetica" charset="0"/>
              </a:rPr>
              <a:t>Administrador de rótulos</a:t>
            </a:r>
          </a:p>
        </p:txBody>
      </p:sp>
      <p:sp>
        <p:nvSpPr>
          <p:cNvPr id="4" name="Llamada rectangular 3"/>
          <p:cNvSpPr/>
          <p:nvPr/>
        </p:nvSpPr>
        <p:spPr>
          <a:xfrm>
            <a:off x="6369599" y="1263401"/>
            <a:ext cx="2254817" cy="1334670"/>
          </a:xfrm>
          <a:prstGeom prst="wedgeRectCallout">
            <a:avLst>
              <a:gd name="adj1" fmla="val 41346"/>
              <a:gd name="adj2" fmla="val -110656"/>
            </a:avLst>
          </a:prstGeom>
          <a:solidFill>
            <a:schemeClr val="bg1"/>
          </a:solidFill>
          <a:ln w="22225">
            <a:solidFill>
              <a:schemeClr val="tx1"/>
            </a:solidFill>
          </a:ln>
          <a:effectLst>
            <a:glow rad="101600">
              <a:schemeClr val="accent1">
                <a:lumMod val="20000"/>
                <a:lumOff val="80000"/>
                <a:alpha val="75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s-ES_tradnl">
                <a:solidFill>
                  <a:schemeClr val="tx1"/>
                </a:solidFill>
                <a:latin typeface="Helvetica" charset="0"/>
                <a:ea typeface="ＭＳ Ｐゴシック" charset="-128"/>
                <a:cs typeface="Helvetica" charset="0"/>
              </a:rPr>
              <a:t>Clic en este botón para crear un conjunto de rótulos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0" y="5387975"/>
            <a:ext cx="9144000" cy="1470025"/>
          </a:xfrm>
          <a:prstGeom prst="rect">
            <a:avLst/>
          </a:prstGeom>
          <a:solidFill>
            <a:schemeClr val="bg1"/>
          </a:solidFill>
          <a:effectLst>
            <a:innerShdw blurRad="63500" dist="76200" dir="16200000">
              <a:srgbClr val="000000">
                <a:alpha val="75000"/>
              </a:srgbClr>
            </a:innerShdw>
          </a:effectLst>
        </p:spPr>
        <p:txBody>
          <a:bodyPr anchor="ctr">
            <a:normAutofit/>
          </a:bodyPr>
          <a:lstStyle/>
          <a:p>
            <a:pPr algn="ctr"/>
            <a:r>
              <a:rPr lang="es-ES_tradnl" sz="4400">
                <a:latin typeface="Helvetica" charset="0"/>
                <a:cs typeface="Helvetica" charset="0"/>
              </a:rPr>
              <a:t>Creación de rótulos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538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0" y="5387975"/>
            <a:ext cx="9144000" cy="1470025"/>
          </a:xfrm>
          <a:prstGeom prst="rect">
            <a:avLst/>
          </a:prstGeom>
          <a:solidFill>
            <a:schemeClr val="bg1"/>
          </a:solidFill>
          <a:effectLst>
            <a:innerShdw blurRad="63500" dist="76200" dir="16200000">
              <a:srgbClr val="000000">
                <a:alpha val="75000"/>
              </a:srgbClr>
            </a:innerShdw>
          </a:effectLst>
        </p:spPr>
        <p:txBody>
          <a:bodyPr anchor="ctr">
            <a:normAutofit/>
          </a:bodyPr>
          <a:lstStyle/>
          <a:p>
            <a:pPr algn="ctr"/>
            <a:r>
              <a:rPr lang="es-ES_tradnl" sz="4400">
                <a:latin typeface="Helvetica" charset="0"/>
                <a:cs typeface="Helvetica" charset="0"/>
              </a:rPr>
              <a:t>Valores de los rótulos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538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538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ítulo 1"/>
          <p:cNvSpPr txBox="1">
            <a:spLocks/>
          </p:cNvSpPr>
          <p:nvPr/>
        </p:nvSpPr>
        <p:spPr>
          <a:xfrm>
            <a:off x="0" y="5387975"/>
            <a:ext cx="9144000" cy="1470025"/>
          </a:xfrm>
          <a:prstGeom prst="rect">
            <a:avLst/>
          </a:prstGeom>
          <a:solidFill>
            <a:schemeClr val="bg1"/>
          </a:solidFill>
          <a:effectLst>
            <a:innerShdw blurRad="63500" dist="76200" dir="16200000">
              <a:srgbClr val="000000">
                <a:alpha val="75000"/>
              </a:srgbClr>
            </a:innerShdw>
          </a:effectLst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ES_tradnl" sz="4400" dirty="0">
                <a:latin typeface="Helvetica"/>
                <a:ea typeface="+mj-ea"/>
                <a:cs typeface="Helvetica"/>
              </a:rPr>
              <a:t>Volver a la encuesta</a:t>
            </a:r>
          </a:p>
        </p:txBody>
      </p:sp>
      <p:sp>
        <p:nvSpPr>
          <p:cNvPr id="4" name="Llamada rectangular 3"/>
          <p:cNvSpPr/>
          <p:nvPr/>
        </p:nvSpPr>
        <p:spPr>
          <a:xfrm>
            <a:off x="4418924" y="1153682"/>
            <a:ext cx="2539909" cy="1541998"/>
          </a:xfrm>
          <a:prstGeom prst="wedgeRectCallout">
            <a:avLst>
              <a:gd name="adj1" fmla="val 87500"/>
              <a:gd name="adj2" fmla="val -86306"/>
            </a:avLst>
          </a:prstGeom>
          <a:solidFill>
            <a:schemeClr val="bg1"/>
          </a:solidFill>
          <a:ln w="22225">
            <a:solidFill>
              <a:schemeClr val="tx1"/>
            </a:solidFill>
          </a:ln>
          <a:effectLst>
            <a:glow rad="101600">
              <a:schemeClr val="accent1">
                <a:lumMod val="20000"/>
                <a:lumOff val="80000"/>
                <a:alpha val="75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dirty="0">
                <a:solidFill>
                  <a:schemeClr val="tx1"/>
                </a:solidFill>
                <a:latin typeface="Helvetica"/>
                <a:cs typeface="Helvetica"/>
              </a:rPr>
              <a:t>En este listado aparecen todas las encuestas a las que tiene acceso el usuario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5387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ítulo 1"/>
          <p:cNvSpPr txBox="1">
            <a:spLocks/>
          </p:cNvSpPr>
          <p:nvPr/>
        </p:nvSpPr>
        <p:spPr>
          <a:xfrm>
            <a:off x="0" y="5387975"/>
            <a:ext cx="9144000" cy="1470025"/>
          </a:xfrm>
          <a:prstGeom prst="rect">
            <a:avLst/>
          </a:prstGeom>
          <a:solidFill>
            <a:schemeClr val="bg1"/>
          </a:solidFill>
          <a:effectLst>
            <a:innerShdw blurRad="63500" dist="76200" dir="16200000">
              <a:srgbClr val="000000">
                <a:alpha val="75000"/>
              </a:srgbClr>
            </a:innerShdw>
          </a:effectLst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ES_tradnl" sz="4400" dirty="0">
                <a:latin typeface="Helvetica"/>
                <a:ea typeface="+mj-ea"/>
                <a:cs typeface="Helvetica"/>
              </a:rPr>
              <a:t>Volver al grupo de preguntas</a:t>
            </a:r>
          </a:p>
        </p:txBody>
      </p:sp>
      <p:sp>
        <p:nvSpPr>
          <p:cNvPr id="5" name="Llamada rectangular 3"/>
          <p:cNvSpPr/>
          <p:nvPr/>
        </p:nvSpPr>
        <p:spPr>
          <a:xfrm>
            <a:off x="3983088" y="1632247"/>
            <a:ext cx="2539909" cy="1541998"/>
          </a:xfrm>
          <a:prstGeom prst="wedgeRectCallout">
            <a:avLst>
              <a:gd name="adj1" fmla="val 87500"/>
              <a:gd name="adj2" fmla="val -86306"/>
            </a:avLst>
          </a:prstGeom>
          <a:solidFill>
            <a:schemeClr val="bg1"/>
          </a:solidFill>
          <a:ln w="22225">
            <a:solidFill>
              <a:schemeClr val="tx1"/>
            </a:solidFill>
          </a:ln>
          <a:effectLst>
            <a:glow rad="101600">
              <a:schemeClr val="accent1">
                <a:lumMod val="20000"/>
                <a:lumOff val="80000"/>
                <a:alpha val="75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dirty="0">
                <a:solidFill>
                  <a:schemeClr val="tx1"/>
                </a:solidFill>
                <a:latin typeface="Helvetica"/>
                <a:cs typeface="Helvetica"/>
              </a:rPr>
              <a:t>En este listado aparecen </a:t>
            </a:r>
            <a:r>
              <a:rPr lang="es-ES_tradnl" dirty="0" smtClean="0">
                <a:solidFill>
                  <a:schemeClr val="tx1"/>
                </a:solidFill>
                <a:latin typeface="Helvetica"/>
                <a:cs typeface="Helvetica"/>
              </a:rPr>
              <a:t>todos los grupos de preguntas</a:t>
            </a:r>
            <a:endParaRPr lang="es-ES_tradnl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9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0" y="5387975"/>
            <a:ext cx="9144000" cy="1470025"/>
          </a:xfrm>
          <a:prstGeom prst="rect">
            <a:avLst/>
          </a:prstGeom>
          <a:solidFill>
            <a:schemeClr val="bg1"/>
          </a:solidFill>
          <a:effectLst>
            <a:innerShdw blurRad="63500" dist="76200" dir="16200000">
              <a:srgbClr val="000000">
                <a:alpha val="75000"/>
              </a:srgbClr>
            </a:innerShdw>
          </a:effectLst>
        </p:spPr>
        <p:txBody>
          <a:bodyPr anchor="ctr">
            <a:normAutofit/>
          </a:bodyPr>
          <a:lstStyle/>
          <a:p>
            <a:pPr algn="ctr"/>
            <a:r>
              <a:rPr lang="es-ES_tradnl" sz="4400">
                <a:latin typeface="Helvetica" charset="0"/>
                <a:cs typeface="Helvetica" charset="0"/>
              </a:rPr>
              <a:t>Página de bienvenida</a:t>
            </a:r>
          </a:p>
        </p:txBody>
      </p:sp>
      <p:sp>
        <p:nvSpPr>
          <p:cNvPr id="6" name="Llamada rectangular 5"/>
          <p:cNvSpPr/>
          <p:nvPr/>
        </p:nvSpPr>
        <p:spPr>
          <a:xfrm>
            <a:off x="6767976" y="1073426"/>
            <a:ext cx="2021561" cy="1284404"/>
          </a:xfrm>
          <a:prstGeom prst="wedgeRectCallout">
            <a:avLst>
              <a:gd name="adj1" fmla="val 25962"/>
              <a:gd name="adj2" fmla="val -83786"/>
            </a:avLst>
          </a:prstGeom>
          <a:solidFill>
            <a:schemeClr val="bg1"/>
          </a:solidFill>
          <a:ln w="22225">
            <a:solidFill>
              <a:schemeClr val="tx1"/>
            </a:solidFill>
          </a:ln>
          <a:effectLst>
            <a:glow rad="101600">
              <a:schemeClr val="accent1">
                <a:lumMod val="20000"/>
                <a:lumOff val="80000"/>
                <a:alpha val="75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s-ES_tradnl" dirty="0">
                <a:solidFill>
                  <a:schemeClr val="tx1"/>
                </a:solidFill>
                <a:latin typeface="Helvetica" charset="0"/>
                <a:ea typeface="ＭＳ Ｐゴシック" charset="-128"/>
                <a:cs typeface="Helvetica" charset="0"/>
              </a:rPr>
              <a:t>Clic en este botón para crear una encuesta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38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ítulo 1"/>
          <p:cNvSpPr txBox="1">
            <a:spLocks/>
          </p:cNvSpPr>
          <p:nvPr/>
        </p:nvSpPr>
        <p:spPr>
          <a:xfrm>
            <a:off x="0" y="5387975"/>
            <a:ext cx="9144000" cy="1470025"/>
          </a:xfrm>
          <a:prstGeom prst="rect">
            <a:avLst/>
          </a:prstGeom>
          <a:solidFill>
            <a:schemeClr val="bg1"/>
          </a:solidFill>
          <a:effectLst>
            <a:innerShdw blurRad="63500" dist="76200" dir="16200000">
              <a:srgbClr val="000000">
                <a:alpha val="75000"/>
              </a:srgbClr>
            </a:innerShdw>
          </a:effectLst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ES_tradnl" sz="4400" dirty="0">
                <a:latin typeface="Helvetica"/>
                <a:ea typeface="+mj-ea"/>
                <a:cs typeface="Helvetica"/>
              </a:rPr>
              <a:t>Volver a la pregunta</a:t>
            </a:r>
          </a:p>
        </p:txBody>
      </p:sp>
      <p:sp>
        <p:nvSpPr>
          <p:cNvPr id="5" name="Llamada rectangular 3"/>
          <p:cNvSpPr/>
          <p:nvPr/>
        </p:nvSpPr>
        <p:spPr>
          <a:xfrm>
            <a:off x="4948390" y="2221906"/>
            <a:ext cx="1930602" cy="1179319"/>
          </a:xfrm>
          <a:prstGeom prst="wedgeRectCallout">
            <a:avLst>
              <a:gd name="adj1" fmla="val 87500"/>
              <a:gd name="adj2" fmla="val -86306"/>
            </a:avLst>
          </a:prstGeom>
          <a:solidFill>
            <a:schemeClr val="bg1"/>
          </a:solidFill>
          <a:ln w="22225">
            <a:solidFill>
              <a:schemeClr val="tx1"/>
            </a:solidFill>
          </a:ln>
          <a:effectLst>
            <a:glow rad="101600">
              <a:schemeClr val="accent1">
                <a:lumMod val="20000"/>
                <a:lumOff val="80000"/>
                <a:alpha val="75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dirty="0">
                <a:solidFill>
                  <a:schemeClr val="tx1"/>
                </a:solidFill>
                <a:latin typeface="Helvetica"/>
                <a:cs typeface="Helvetica"/>
              </a:rPr>
              <a:t>En este listado aparecen </a:t>
            </a:r>
            <a:r>
              <a:rPr lang="es-ES_tradnl" dirty="0" smtClean="0">
                <a:solidFill>
                  <a:schemeClr val="tx1"/>
                </a:solidFill>
                <a:latin typeface="Helvetica"/>
                <a:cs typeface="Helvetica"/>
              </a:rPr>
              <a:t>todas las preguntas</a:t>
            </a:r>
            <a:endParaRPr lang="es-ES_tradnl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0" y="5387975"/>
            <a:ext cx="9144000" cy="1470025"/>
          </a:xfrm>
          <a:prstGeom prst="rect">
            <a:avLst/>
          </a:prstGeom>
          <a:solidFill>
            <a:schemeClr val="bg1"/>
          </a:solidFill>
          <a:effectLst>
            <a:innerShdw blurRad="63500" dist="76200" dir="16200000">
              <a:srgbClr val="000000">
                <a:alpha val="75000"/>
              </a:srgbClr>
            </a:innerShdw>
          </a:effectLst>
        </p:spPr>
        <p:txBody>
          <a:bodyPr anchor="ctr">
            <a:normAutofit/>
          </a:bodyPr>
          <a:lstStyle/>
          <a:p>
            <a:pPr algn="ctr"/>
            <a:r>
              <a:rPr lang="es-ES_tradnl" sz="4400" dirty="0">
                <a:latin typeface="Helvetica" charset="0"/>
                <a:cs typeface="Helvetica" charset="0"/>
              </a:rPr>
              <a:t>Creación </a:t>
            </a:r>
            <a:r>
              <a:rPr lang="es-ES_tradnl" sz="4400" dirty="0" smtClean="0">
                <a:latin typeface="Helvetica" charset="0"/>
                <a:cs typeface="Helvetica" charset="0"/>
              </a:rPr>
              <a:t>de opciones de </a:t>
            </a:r>
            <a:r>
              <a:rPr lang="es-ES_tradnl" sz="4400" dirty="0">
                <a:latin typeface="Helvetica" charset="0"/>
                <a:cs typeface="Helvetica" charset="0"/>
              </a:rPr>
              <a:t>respuestas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64407"/>
            <a:ext cx="9144000" cy="5452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80" y="736808"/>
            <a:ext cx="8807067" cy="39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ítulo 1"/>
          <p:cNvSpPr txBox="1">
            <a:spLocks/>
          </p:cNvSpPr>
          <p:nvPr/>
        </p:nvSpPr>
        <p:spPr>
          <a:xfrm>
            <a:off x="0" y="5387975"/>
            <a:ext cx="9144000" cy="1470025"/>
          </a:xfrm>
          <a:prstGeom prst="rect">
            <a:avLst/>
          </a:prstGeom>
          <a:solidFill>
            <a:schemeClr val="bg1"/>
          </a:solidFill>
          <a:effectLst>
            <a:innerShdw blurRad="63500" dist="76200" dir="16200000">
              <a:srgbClr val="000000">
                <a:alpha val="75000"/>
              </a:srgbClr>
            </a:innerShdw>
          </a:effectLst>
        </p:spPr>
        <p:txBody>
          <a:bodyPr anchor="ctr">
            <a:normAutofit/>
          </a:bodyPr>
          <a:lstStyle/>
          <a:p>
            <a:pPr algn="ctr"/>
            <a:r>
              <a:rPr lang="es-ES_tradnl" sz="4400">
                <a:latin typeface="Helvetica" charset="0"/>
                <a:cs typeface="Helvetica" charset="0"/>
              </a:rPr>
              <a:t>Previsualización</a:t>
            </a:r>
          </a:p>
        </p:txBody>
      </p:sp>
      <p:sp>
        <p:nvSpPr>
          <p:cNvPr id="4" name="Llamada rectangular 3"/>
          <p:cNvSpPr/>
          <p:nvPr/>
        </p:nvSpPr>
        <p:spPr>
          <a:xfrm>
            <a:off x="6370835" y="2042445"/>
            <a:ext cx="2773165" cy="1399460"/>
          </a:xfrm>
          <a:prstGeom prst="wedgeRectCallout">
            <a:avLst>
              <a:gd name="adj1" fmla="val -22990"/>
              <a:gd name="adj2" fmla="val -88565"/>
            </a:avLst>
          </a:prstGeom>
          <a:solidFill>
            <a:schemeClr val="bg1"/>
          </a:solidFill>
          <a:ln w="22225">
            <a:solidFill>
              <a:schemeClr val="tx1"/>
            </a:solidFill>
          </a:ln>
          <a:effectLst>
            <a:glow rad="101600">
              <a:schemeClr val="accent1">
                <a:lumMod val="20000"/>
                <a:lumOff val="80000"/>
                <a:alpha val="75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s-ES_tradnl">
                <a:solidFill>
                  <a:schemeClr val="tx1"/>
                </a:solidFill>
                <a:latin typeface="Helvetica" charset="0"/>
                <a:ea typeface="ＭＳ Ｐゴシック" charset="-128"/>
                <a:cs typeface="Helvetica" charset="0"/>
              </a:rPr>
              <a:t>El conjunto de rótulos aparece en los encabezados de las columnas</a:t>
            </a:r>
          </a:p>
        </p:txBody>
      </p:sp>
      <p:sp>
        <p:nvSpPr>
          <p:cNvPr id="5" name="Llamada rectangular 4"/>
          <p:cNvSpPr/>
          <p:nvPr/>
        </p:nvSpPr>
        <p:spPr>
          <a:xfrm>
            <a:off x="2494101" y="2899486"/>
            <a:ext cx="2206086" cy="1256922"/>
          </a:xfrm>
          <a:prstGeom prst="wedgeRectCallout">
            <a:avLst>
              <a:gd name="adj1" fmla="val -68433"/>
              <a:gd name="adj2" fmla="val -25470"/>
            </a:avLst>
          </a:prstGeom>
          <a:solidFill>
            <a:schemeClr val="bg1"/>
          </a:solidFill>
          <a:ln w="22225">
            <a:solidFill>
              <a:schemeClr val="tx1"/>
            </a:solidFill>
          </a:ln>
          <a:effectLst>
            <a:glow rad="101600">
              <a:schemeClr val="accent1">
                <a:lumMod val="20000"/>
                <a:lumOff val="80000"/>
                <a:alpha val="75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dirty="0">
                <a:solidFill>
                  <a:schemeClr val="tx1"/>
                </a:solidFill>
                <a:latin typeface="Helvetica"/>
                <a:cs typeface="Helvetica"/>
              </a:rPr>
              <a:t>Las </a:t>
            </a:r>
            <a:r>
              <a:rPr lang="es-ES_tradnl" dirty="0" smtClean="0">
                <a:solidFill>
                  <a:schemeClr val="tx1"/>
                </a:solidFill>
                <a:latin typeface="Helvetica"/>
                <a:cs typeface="Helvetica"/>
              </a:rPr>
              <a:t>opciones de respuestas </a:t>
            </a:r>
            <a:r>
              <a:rPr lang="es-ES_tradnl" dirty="0">
                <a:solidFill>
                  <a:schemeClr val="tx1"/>
                </a:solidFill>
                <a:latin typeface="Helvetica"/>
                <a:cs typeface="Helvetica"/>
              </a:rPr>
              <a:t>aparecen como filas en la tabla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50-example-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1" cy="5610225"/>
          </a:xfrm>
          <a:prstGeom prst="rect">
            <a:avLst/>
          </a:prstGeom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0" y="5387975"/>
            <a:ext cx="9144000" cy="1470025"/>
          </a:xfrm>
          <a:prstGeom prst="rect">
            <a:avLst/>
          </a:prstGeom>
          <a:solidFill>
            <a:schemeClr val="bg1"/>
          </a:solidFill>
          <a:effectLst>
            <a:innerShdw blurRad="63500" dist="76200" dir="16200000">
              <a:srgbClr val="000000">
                <a:alpha val="75000"/>
              </a:srgbClr>
            </a:innerShdw>
          </a:effectLst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ES_tradnl" sz="4400" dirty="0" smtClean="0">
                <a:latin typeface="Helvetica"/>
                <a:ea typeface="+mj-ea"/>
                <a:cs typeface="Helvetica"/>
              </a:rPr>
              <a:t>Matriz de doble escala </a:t>
            </a:r>
            <a:r>
              <a:rPr lang="es-ES_tradnl" sz="4400" dirty="0" smtClean="0">
                <a:latin typeface="Helvetica"/>
                <a:cs typeface="Helvetica"/>
              </a:rPr>
              <a:t>con rótulos</a:t>
            </a:r>
            <a:endParaRPr lang="es-ES_tradnl" sz="4400" dirty="0">
              <a:latin typeface="Helvetica"/>
              <a:ea typeface="+mj-ea"/>
              <a:cs typeface="Helvetica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6829247" y="1780843"/>
            <a:ext cx="2035342" cy="129579"/>
          </a:xfrm>
          <a:prstGeom prst="rect">
            <a:avLst/>
          </a:prstGeom>
          <a:solidFill>
            <a:schemeClr val="accent1">
              <a:alpha val="3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0" name="Llamada rectangular 9"/>
          <p:cNvSpPr/>
          <p:nvPr/>
        </p:nvSpPr>
        <p:spPr>
          <a:xfrm>
            <a:off x="285094" y="1373543"/>
            <a:ext cx="2241858" cy="725645"/>
          </a:xfrm>
          <a:prstGeom prst="wedgeRectCallout">
            <a:avLst>
              <a:gd name="adj1" fmla="val 19058"/>
              <a:gd name="adj2" fmla="val -95708"/>
            </a:avLst>
          </a:prstGeom>
          <a:solidFill>
            <a:schemeClr val="bg1"/>
          </a:solidFill>
          <a:ln w="22225">
            <a:solidFill>
              <a:schemeClr val="tx1"/>
            </a:solidFill>
          </a:ln>
          <a:effectLst>
            <a:glow rad="101600">
              <a:schemeClr val="accent1">
                <a:lumMod val="20000"/>
                <a:lumOff val="80000"/>
                <a:alpha val="75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s-ES_tradnl" dirty="0" smtClean="0">
                <a:solidFill>
                  <a:schemeClr val="tx1"/>
                </a:solidFill>
                <a:latin typeface="Helvetica" charset="0"/>
                <a:ea typeface="ＭＳ Ｐゴシック" charset="-128"/>
                <a:cs typeface="Helvetica" charset="0"/>
              </a:rPr>
              <a:t>Primer conjunto de rótulos</a:t>
            </a:r>
            <a:endParaRPr lang="es-ES_tradnl" dirty="0">
              <a:solidFill>
                <a:schemeClr val="tx1"/>
              </a:solidFill>
              <a:latin typeface="Helvetica" charset="0"/>
              <a:ea typeface="ＭＳ Ｐゴシック" charset="-128"/>
              <a:cs typeface="Helvetica" charset="0"/>
            </a:endParaRPr>
          </a:p>
        </p:txBody>
      </p:sp>
      <p:sp>
        <p:nvSpPr>
          <p:cNvPr id="11" name="Llamada rectangular 10"/>
          <p:cNvSpPr/>
          <p:nvPr/>
        </p:nvSpPr>
        <p:spPr>
          <a:xfrm>
            <a:off x="5708318" y="323949"/>
            <a:ext cx="2241858" cy="725645"/>
          </a:xfrm>
          <a:prstGeom prst="wedgeRectCallout">
            <a:avLst>
              <a:gd name="adj1" fmla="val -67069"/>
              <a:gd name="adj2" fmla="val 23935"/>
            </a:avLst>
          </a:prstGeom>
          <a:solidFill>
            <a:schemeClr val="bg1"/>
          </a:solidFill>
          <a:ln w="22225">
            <a:solidFill>
              <a:schemeClr val="tx1"/>
            </a:solidFill>
          </a:ln>
          <a:effectLst>
            <a:glow rad="101600">
              <a:schemeClr val="accent1">
                <a:lumMod val="20000"/>
                <a:lumOff val="80000"/>
                <a:alpha val="75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s-ES_tradnl" dirty="0" smtClean="0">
                <a:solidFill>
                  <a:schemeClr val="tx1"/>
                </a:solidFill>
                <a:latin typeface="Helvetica" charset="0"/>
                <a:ea typeface="ＭＳ Ｐゴシック" charset="-128"/>
                <a:cs typeface="Helvetica" charset="0"/>
              </a:rPr>
              <a:t>Segundo conjunto de rótulos</a:t>
            </a:r>
            <a:endParaRPr lang="es-ES_tradnl" dirty="0">
              <a:solidFill>
                <a:schemeClr val="tx1"/>
              </a:solidFill>
              <a:latin typeface="Helvetica" charset="0"/>
              <a:ea typeface="ＭＳ Ｐゴシック" charset="-128"/>
              <a:cs typeface="Helvetica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47279" y="1146962"/>
            <a:ext cx="3417310" cy="446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52-exampl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527"/>
            <a:ext cx="9144000" cy="5610225"/>
          </a:xfrm>
          <a:prstGeom prst="rect">
            <a:avLst/>
          </a:prstGeom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0" y="5387975"/>
            <a:ext cx="9144000" cy="1470025"/>
          </a:xfrm>
          <a:prstGeom prst="rect">
            <a:avLst/>
          </a:prstGeom>
          <a:solidFill>
            <a:schemeClr val="bg1"/>
          </a:solidFill>
          <a:effectLst>
            <a:innerShdw blurRad="63500" dist="76200" dir="16200000">
              <a:srgbClr val="000000">
                <a:alpha val="75000"/>
              </a:srgbClr>
            </a:innerShdw>
          </a:effectLst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ES_tradnl" sz="4400" dirty="0" smtClean="0">
                <a:latin typeface="Helvetica"/>
                <a:cs typeface="Helvetica"/>
              </a:rPr>
              <a:t>Matriz con rótulos en las filas</a:t>
            </a:r>
            <a:endParaRPr lang="es-ES_tradnl" sz="4400" dirty="0">
              <a:latin typeface="Helvetica"/>
              <a:cs typeface="Helvetica"/>
            </a:endParaRPr>
          </a:p>
        </p:txBody>
      </p:sp>
      <p:pic>
        <p:nvPicPr>
          <p:cNvPr id="4" name="Imagen 3" descr="08-question-02-types.jpg"/>
          <p:cNvPicPr>
            <a:picLocks noChangeAspect="1"/>
          </p:cNvPicPr>
          <p:nvPr/>
        </p:nvPicPr>
        <p:blipFill>
          <a:blip r:embed="rId3"/>
          <a:srcRect l="31428" t="3776" r="29271" b="27692"/>
          <a:stretch>
            <a:fillRect/>
          </a:stretch>
        </p:blipFill>
        <p:spPr bwMode="auto">
          <a:xfrm>
            <a:off x="6829247" y="1276934"/>
            <a:ext cx="2035342" cy="4333291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>
            <a:outerShdw blurRad="101600" dir="4800000" sx="103000" sy="103000" algn="tl" rotWithShape="0">
              <a:schemeClr val="tx1">
                <a:alpha val="65000"/>
              </a:schemeClr>
            </a:outerShdw>
          </a:effectLst>
        </p:spPr>
      </p:pic>
      <p:sp>
        <p:nvSpPr>
          <p:cNvPr id="6" name="Rectángulo 5"/>
          <p:cNvSpPr/>
          <p:nvPr/>
        </p:nvSpPr>
        <p:spPr>
          <a:xfrm>
            <a:off x="6829247" y="2671007"/>
            <a:ext cx="2035342" cy="129579"/>
          </a:xfrm>
          <a:prstGeom prst="rect">
            <a:avLst/>
          </a:prstGeom>
          <a:solidFill>
            <a:schemeClr val="accent1">
              <a:alpha val="3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9" name="Llamada rectangular 8"/>
          <p:cNvSpPr/>
          <p:nvPr/>
        </p:nvSpPr>
        <p:spPr>
          <a:xfrm>
            <a:off x="764566" y="2671007"/>
            <a:ext cx="2488073" cy="983138"/>
          </a:xfrm>
          <a:prstGeom prst="wedgeRectCallout">
            <a:avLst>
              <a:gd name="adj1" fmla="val -18963"/>
              <a:gd name="adj2" fmla="val -97026"/>
            </a:avLst>
          </a:prstGeom>
          <a:solidFill>
            <a:schemeClr val="bg1"/>
          </a:solidFill>
          <a:ln w="22225">
            <a:solidFill>
              <a:schemeClr val="tx1"/>
            </a:solidFill>
          </a:ln>
          <a:effectLst>
            <a:glow rad="101600">
              <a:schemeClr val="accent1">
                <a:lumMod val="20000"/>
                <a:lumOff val="80000"/>
                <a:alpha val="75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s-ES_tradnl" dirty="0" smtClean="0">
                <a:solidFill>
                  <a:schemeClr val="tx1"/>
                </a:solidFill>
                <a:latin typeface="Helvetica" charset="0"/>
                <a:ea typeface="ＭＳ Ｐゴシック" charset="-128"/>
                <a:cs typeface="Helvetica" charset="0"/>
              </a:rPr>
              <a:t>El conjunto de rótulos aparece en las filas</a:t>
            </a:r>
            <a:endParaRPr lang="es-ES_tradnl" dirty="0">
              <a:solidFill>
                <a:schemeClr val="tx1"/>
              </a:solidFill>
              <a:latin typeface="Helvetica" charset="0"/>
              <a:ea typeface="ＭＳ Ｐゴシック" charset="-128"/>
              <a:cs typeface="Helvetica" charset="0"/>
            </a:endParaRPr>
          </a:p>
        </p:txBody>
      </p:sp>
      <p:sp>
        <p:nvSpPr>
          <p:cNvPr id="10" name="Llamada rectangular 9"/>
          <p:cNvSpPr/>
          <p:nvPr/>
        </p:nvSpPr>
        <p:spPr>
          <a:xfrm>
            <a:off x="3845643" y="460582"/>
            <a:ext cx="2750352" cy="1425376"/>
          </a:xfrm>
          <a:prstGeom prst="wedgeRectCallout">
            <a:avLst>
              <a:gd name="adj1" fmla="val -68433"/>
              <a:gd name="adj2" fmla="val -25470"/>
            </a:avLst>
          </a:prstGeom>
          <a:solidFill>
            <a:schemeClr val="bg1"/>
          </a:solidFill>
          <a:ln w="22225">
            <a:solidFill>
              <a:schemeClr val="tx1"/>
            </a:solidFill>
          </a:ln>
          <a:effectLst>
            <a:glow rad="101600">
              <a:schemeClr val="accent1">
                <a:lumMod val="20000"/>
                <a:lumOff val="80000"/>
                <a:alpha val="75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dirty="0">
                <a:solidFill>
                  <a:schemeClr val="tx1"/>
                </a:solidFill>
                <a:latin typeface="Helvetica"/>
                <a:cs typeface="Helvetica"/>
              </a:rPr>
              <a:t>Las </a:t>
            </a:r>
            <a:r>
              <a:rPr lang="es-ES_tradnl" dirty="0" smtClean="0">
                <a:solidFill>
                  <a:schemeClr val="tx1"/>
                </a:solidFill>
                <a:latin typeface="Helvetica"/>
                <a:cs typeface="Helvetica"/>
              </a:rPr>
              <a:t>opciones de respuestas </a:t>
            </a:r>
            <a:r>
              <a:rPr lang="es-ES_tradnl" dirty="0">
                <a:solidFill>
                  <a:schemeClr val="tx1"/>
                </a:solidFill>
                <a:latin typeface="Helvetica"/>
                <a:cs typeface="Helvetica"/>
              </a:rPr>
              <a:t>aparecen como</a:t>
            </a:r>
            <a:r>
              <a:rPr lang="es-ES_tradnl" dirty="0" smtClean="0">
                <a:solidFill>
                  <a:schemeClr val="tx1"/>
                </a:solidFill>
                <a:latin typeface="Helvetica"/>
                <a:cs typeface="Helvetica"/>
              </a:rPr>
              <a:t> columnas en </a:t>
            </a:r>
            <a:r>
              <a:rPr lang="es-ES_tradnl" dirty="0">
                <a:solidFill>
                  <a:schemeClr val="tx1"/>
                </a:solidFill>
                <a:latin typeface="Helvetica"/>
                <a:cs typeface="Helvetica"/>
              </a:rPr>
              <a:t>la tabla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53-exampl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610225"/>
          </a:xfrm>
          <a:prstGeom prst="rect">
            <a:avLst/>
          </a:prstGeom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0" y="5387975"/>
            <a:ext cx="9144000" cy="1470025"/>
          </a:xfrm>
          <a:prstGeom prst="rect">
            <a:avLst/>
          </a:prstGeom>
          <a:solidFill>
            <a:schemeClr val="bg1"/>
          </a:solidFill>
          <a:effectLst>
            <a:innerShdw blurRad="63500" dist="76200" dir="16200000">
              <a:srgbClr val="000000">
                <a:alpha val="75000"/>
              </a:srgbClr>
            </a:innerShdw>
          </a:effectLst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ES_tradnl" sz="4400" dirty="0" smtClean="0">
                <a:latin typeface="Helvetica"/>
                <a:cs typeface="Helvetica"/>
              </a:rPr>
              <a:t>Opción múltiple con comentarios</a:t>
            </a:r>
            <a:endParaRPr lang="es-ES_tradnl" sz="4400" dirty="0">
              <a:latin typeface="Helvetica"/>
              <a:cs typeface="Helvetica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6829247" y="4705413"/>
            <a:ext cx="2035342" cy="129579"/>
          </a:xfrm>
          <a:prstGeom prst="rect">
            <a:avLst/>
          </a:prstGeom>
          <a:solidFill>
            <a:schemeClr val="accent1">
              <a:alpha val="3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62662" y="2042444"/>
            <a:ext cx="3646252" cy="3172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271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0" y="5387975"/>
            <a:ext cx="9144000" cy="1470025"/>
          </a:xfrm>
          <a:prstGeom prst="rect">
            <a:avLst/>
          </a:prstGeom>
          <a:solidFill>
            <a:schemeClr val="bg1"/>
          </a:solidFill>
          <a:effectLst>
            <a:innerShdw blurRad="63500" dist="76200" dir="16200000">
              <a:srgbClr val="000000">
                <a:alpha val="75000"/>
              </a:srgbClr>
            </a:innerShdw>
          </a:effectLst>
        </p:spPr>
        <p:txBody>
          <a:bodyPr anchor="ctr">
            <a:normAutofit/>
          </a:bodyPr>
          <a:lstStyle/>
          <a:p>
            <a:pPr algn="ctr"/>
            <a:r>
              <a:rPr lang="es-ES_tradnl" sz="4400" dirty="0" smtClean="0">
                <a:latin typeface="Helvetica" charset="0"/>
                <a:cs typeface="Helvetica" charset="0"/>
              </a:rPr>
              <a:t>Preguntas condicionales</a:t>
            </a:r>
            <a:endParaRPr lang="es-ES_tradnl" sz="4400" dirty="0">
              <a:latin typeface="Helvetica" charset="0"/>
              <a:cs typeface="Helvetica" charset="0"/>
            </a:endParaRPr>
          </a:p>
        </p:txBody>
      </p:sp>
      <p:sp>
        <p:nvSpPr>
          <p:cNvPr id="7" name="Llamada rectangular 6"/>
          <p:cNvSpPr/>
          <p:nvPr/>
        </p:nvSpPr>
        <p:spPr>
          <a:xfrm>
            <a:off x="3104668" y="2290273"/>
            <a:ext cx="2866980" cy="1516081"/>
          </a:xfrm>
          <a:prstGeom prst="wedgeRectCallout">
            <a:avLst>
              <a:gd name="adj1" fmla="val -69608"/>
              <a:gd name="adj2" fmla="val -35779"/>
            </a:avLst>
          </a:prstGeom>
          <a:solidFill>
            <a:schemeClr val="bg1"/>
          </a:solidFill>
          <a:ln w="22225">
            <a:solidFill>
              <a:schemeClr val="tx1"/>
            </a:solidFill>
          </a:ln>
          <a:effectLst>
            <a:glow rad="101600">
              <a:schemeClr val="accent1">
                <a:lumMod val="20000"/>
                <a:lumOff val="80000"/>
                <a:alpha val="75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dirty="0" smtClean="0">
                <a:solidFill>
                  <a:schemeClr val="tx1"/>
                </a:solidFill>
                <a:latin typeface="Helvetica"/>
                <a:cs typeface="Helvetica"/>
              </a:rPr>
              <a:t>Clic en este botón para crear o modificar condiciones para esta pregunta</a:t>
            </a:r>
            <a:endParaRPr lang="es-ES_tradnl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38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ítulo 1"/>
          <p:cNvSpPr txBox="1">
            <a:spLocks/>
          </p:cNvSpPr>
          <p:nvPr/>
        </p:nvSpPr>
        <p:spPr>
          <a:xfrm>
            <a:off x="0" y="5387975"/>
            <a:ext cx="9144000" cy="1470025"/>
          </a:xfrm>
          <a:prstGeom prst="rect">
            <a:avLst/>
          </a:prstGeom>
          <a:solidFill>
            <a:schemeClr val="bg1"/>
          </a:solidFill>
          <a:effectLst>
            <a:innerShdw blurRad="63500" dist="76200" dir="16200000">
              <a:srgbClr val="000000">
                <a:alpha val="75000"/>
              </a:srgbClr>
            </a:innerShdw>
          </a:effectLst>
        </p:spPr>
        <p:txBody>
          <a:bodyPr anchor="ctr">
            <a:normAutofit/>
          </a:bodyPr>
          <a:lstStyle/>
          <a:p>
            <a:pPr algn="ctr"/>
            <a:r>
              <a:rPr lang="es-ES_tradnl" sz="4400" dirty="0" smtClean="0">
                <a:latin typeface="Helvetica" charset="0"/>
                <a:cs typeface="Helvetica" charset="0"/>
              </a:rPr>
              <a:t>Agregar condiciones</a:t>
            </a:r>
            <a:endParaRPr lang="es-ES_tradnl" sz="4400" dirty="0">
              <a:latin typeface="Helvetica" charset="0"/>
              <a:cs typeface="Helvetica" charset="0"/>
            </a:endParaRPr>
          </a:p>
        </p:txBody>
      </p:sp>
      <p:sp>
        <p:nvSpPr>
          <p:cNvPr id="4" name="Llamada rectangular 3"/>
          <p:cNvSpPr/>
          <p:nvPr/>
        </p:nvSpPr>
        <p:spPr>
          <a:xfrm>
            <a:off x="382064" y="1055165"/>
            <a:ext cx="2206086" cy="1256922"/>
          </a:xfrm>
          <a:prstGeom prst="wedgeRectCallout">
            <a:avLst>
              <a:gd name="adj1" fmla="val -22616"/>
              <a:gd name="adj2" fmla="val -84233"/>
            </a:avLst>
          </a:prstGeom>
          <a:solidFill>
            <a:schemeClr val="bg1"/>
          </a:solidFill>
          <a:ln w="22225">
            <a:solidFill>
              <a:schemeClr val="tx1"/>
            </a:solidFill>
          </a:ln>
          <a:effectLst>
            <a:glow rad="101600">
              <a:schemeClr val="accent1">
                <a:lumMod val="20000"/>
                <a:lumOff val="80000"/>
                <a:alpha val="75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dirty="0" smtClean="0">
                <a:solidFill>
                  <a:schemeClr val="tx1"/>
                </a:solidFill>
                <a:latin typeface="Helvetica"/>
                <a:cs typeface="Helvetica"/>
              </a:rPr>
              <a:t>Clic en este botón para crea una condición</a:t>
            </a:r>
            <a:endParaRPr lang="es-ES_tradnl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47-condition-don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610225"/>
          </a:xfrm>
          <a:prstGeom prst="rect">
            <a:avLst/>
          </a:prstGeom>
        </p:spPr>
      </p:pic>
      <p:sp>
        <p:nvSpPr>
          <p:cNvPr id="3" name="Título 1"/>
          <p:cNvSpPr txBox="1">
            <a:spLocks/>
          </p:cNvSpPr>
          <p:nvPr/>
        </p:nvSpPr>
        <p:spPr>
          <a:xfrm>
            <a:off x="0" y="5387975"/>
            <a:ext cx="9144000" cy="1470025"/>
          </a:xfrm>
          <a:prstGeom prst="rect">
            <a:avLst/>
          </a:prstGeom>
          <a:solidFill>
            <a:schemeClr val="bg1"/>
          </a:solidFill>
          <a:effectLst>
            <a:innerShdw blurRad="63500" dist="76200" dir="16200000">
              <a:srgbClr val="000000">
                <a:alpha val="75000"/>
              </a:srgbClr>
            </a:innerShdw>
          </a:effectLst>
        </p:spPr>
        <p:txBody>
          <a:bodyPr anchor="ctr">
            <a:normAutofit/>
          </a:bodyPr>
          <a:lstStyle/>
          <a:p>
            <a:pPr algn="ctr"/>
            <a:r>
              <a:rPr lang="es-ES_tradnl" sz="4400" dirty="0" smtClean="0">
                <a:latin typeface="Helvetica" charset="0"/>
                <a:cs typeface="Helvetica" charset="0"/>
              </a:rPr>
              <a:t>Condición</a:t>
            </a:r>
            <a:endParaRPr lang="es-ES_tradnl" sz="4400" dirty="0">
              <a:latin typeface="Helvetica" charset="0"/>
              <a:cs typeface="Helvetica" charset="0"/>
            </a:endParaRPr>
          </a:p>
        </p:txBody>
      </p:sp>
      <p:sp>
        <p:nvSpPr>
          <p:cNvPr id="4" name="Llamada rectangular 3"/>
          <p:cNvSpPr/>
          <p:nvPr/>
        </p:nvSpPr>
        <p:spPr>
          <a:xfrm>
            <a:off x="5439561" y="1632703"/>
            <a:ext cx="2206086" cy="1256922"/>
          </a:xfrm>
          <a:prstGeom prst="wedgeRectCallout">
            <a:avLst>
              <a:gd name="adj1" fmla="val -83118"/>
              <a:gd name="adj2" fmla="val 27107"/>
            </a:avLst>
          </a:prstGeom>
          <a:solidFill>
            <a:schemeClr val="bg1"/>
          </a:solidFill>
          <a:ln w="22225">
            <a:solidFill>
              <a:schemeClr val="tx1"/>
            </a:solidFill>
          </a:ln>
          <a:effectLst>
            <a:glow rad="101600">
              <a:schemeClr val="accent1">
                <a:lumMod val="20000"/>
                <a:lumOff val="80000"/>
                <a:alpha val="75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dirty="0" smtClean="0">
                <a:solidFill>
                  <a:schemeClr val="tx1"/>
                </a:solidFill>
                <a:latin typeface="Helvetica"/>
                <a:cs typeface="Helvetica"/>
              </a:rPr>
              <a:t>Selección de la pregunta de cuya respuesta depende la condición</a:t>
            </a:r>
            <a:endParaRPr lang="es-ES_tradnl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5" name="Llamada rectangular 4"/>
          <p:cNvSpPr/>
          <p:nvPr/>
        </p:nvSpPr>
        <p:spPr>
          <a:xfrm>
            <a:off x="90712" y="2043727"/>
            <a:ext cx="1908035" cy="897730"/>
          </a:xfrm>
          <a:prstGeom prst="wedgeRectCallout">
            <a:avLst>
              <a:gd name="adj1" fmla="val 73825"/>
              <a:gd name="adj2" fmla="val 53485"/>
            </a:avLst>
          </a:prstGeom>
          <a:solidFill>
            <a:schemeClr val="bg1"/>
          </a:solidFill>
          <a:ln w="22225">
            <a:solidFill>
              <a:schemeClr val="tx1"/>
            </a:solidFill>
          </a:ln>
          <a:effectLst>
            <a:glow rad="101600">
              <a:schemeClr val="accent1">
                <a:lumMod val="20000"/>
                <a:lumOff val="80000"/>
                <a:alpha val="75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dirty="0" smtClean="0">
                <a:solidFill>
                  <a:schemeClr val="tx1"/>
                </a:solidFill>
                <a:latin typeface="Helvetica"/>
                <a:cs typeface="Helvetica"/>
              </a:rPr>
              <a:t>Tipo de comparación</a:t>
            </a:r>
            <a:endParaRPr lang="es-ES_tradnl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6" name="Llamada rectangular 5"/>
          <p:cNvSpPr/>
          <p:nvPr/>
        </p:nvSpPr>
        <p:spPr>
          <a:xfrm>
            <a:off x="4776487" y="3422315"/>
            <a:ext cx="1934460" cy="876631"/>
          </a:xfrm>
          <a:prstGeom prst="wedgeRectCallout">
            <a:avLst>
              <a:gd name="adj1" fmla="val -112834"/>
              <a:gd name="adj2" fmla="val -15592"/>
            </a:avLst>
          </a:prstGeom>
          <a:solidFill>
            <a:schemeClr val="bg1"/>
          </a:solidFill>
          <a:ln w="22225">
            <a:solidFill>
              <a:schemeClr val="tx1"/>
            </a:solidFill>
          </a:ln>
          <a:effectLst>
            <a:glow rad="101600">
              <a:schemeClr val="accent1">
                <a:lumMod val="20000"/>
                <a:lumOff val="80000"/>
                <a:alpha val="75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dirty="0" smtClean="0">
                <a:solidFill>
                  <a:schemeClr val="tx1"/>
                </a:solidFill>
                <a:latin typeface="Helvetica"/>
                <a:cs typeface="Helvetica"/>
              </a:rPr>
              <a:t>Valor de comparación</a:t>
            </a:r>
            <a:endParaRPr lang="es-ES_tradnl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538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ítulo 1"/>
          <p:cNvSpPr txBox="1">
            <a:spLocks/>
          </p:cNvSpPr>
          <p:nvPr/>
        </p:nvSpPr>
        <p:spPr>
          <a:xfrm>
            <a:off x="0" y="5387975"/>
            <a:ext cx="9144000" cy="1470025"/>
          </a:xfrm>
          <a:prstGeom prst="rect">
            <a:avLst/>
          </a:prstGeom>
          <a:solidFill>
            <a:schemeClr val="bg1"/>
          </a:solidFill>
          <a:effectLst>
            <a:innerShdw blurRad="63500" dist="76200" dir="16200000">
              <a:srgbClr val="000000">
                <a:alpha val="75000"/>
              </a:srgbClr>
            </a:innerShdw>
          </a:effectLst>
        </p:spPr>
        <p:txBody>
          <a:bodyPr anchor="ctr">
            <a:normAutofit/>
          </a:bodyPr>
          <a:lstStyle/>
          <a:p>
            <a:pPr algn="ctr"/>
            <a:r>
              <a:rPr lang="es-ES_tradnl" sz="4400">
                <a:latin typeface="Helvetica" charset="0"/>
                <a:cs typeface="Helvetica" charset="0"/>
              </a:rPr>
              <a:t>Activación de la encuesta</a:t>
            </a:r>
          </a:p>
        </p:txBody>
      </p:sp>
      <p:sp>
        <p:nvSpPr>
          <p:cNvPr id="4" name="Llamada rectangular 3"/>
          <p:cNvSpPr/>
          <p:nvPr/>
        </p:nvSpPr>
        <p:spPr>
          <a:xfrm>
            <a:off x="982766" y="897308"/>
            <a:ext cx="2416528" cy="1062552"/>
          </a:xfrm>
          <a:prstGeom prst="wedgeRectCallout">
            <a:avLst>
              <a:gd name="adj1" fmla="val -72913"/>
              <a:gd name="adj2" fmla="val -48089"/>
            </a:avLst>
          </a:prstGeom>
          <a:solidFill>
            <a:schemeClr val="bg1"/>
          </a:solidFill>
          <a:ln w="22225">
            <a:solidFill>
              <a:schemeClr val="tx1"/>
            </a:solidFill>
          </a:ln>
          <a:effectLst>
            <a:glow rad="101600">
              <a:schemeClr val="accent1">
                <a:lumMod val="20000"/>
                <a:lumOff val="80000"/>
                <a:alpha val="75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s-ES_tradnl">
                <a:solidFill>
                  <a:schemeClr val="tx1"/>
                </a:solidFill>
                <a:latin typeface="Helvetica" charset="0"/>
                <a:ea typeface="ＭＳ Ｐゴシック" charset="-128"/>
                <a:cs typeface="Helvetica" charset="0"/>
              </a:rPr>
              <a:t>Clic en este botón para abrir la encuesta al público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7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ítulo 1"/>
          <p:cNvSpPr txBox="1">
            <a:spLocks/>
          </p:cNvSpPr>
          <p:nvPr/>
        </p:nvSpPr>
        <p:spPr>
          <a:xfrm>
            <a:off x="0" y="5387975"/>
            <a:ext cx="9144000" cy="1470025"/>
          </a:xfrm>
          <a:prstGeom prst="rect">
            <a:avLst/>
          </a:prstGeom>
          <a:solidFill>
            <a:schemeClr val="bg1"/>
          </a:solidFill>
          <a:effectLst>
            <a:innerShdw blurRad="63500" dist="76200" dir="16200000">
              <a:srgbClr val="000000">
                <a:alpha val="75000"/>
              </a:srgbClr>
            </a:innerShdw>
          </a:effectLst>
        </p:spPr>
        <p:txBody>
          <a:bodyPr anchor="ctr">
            <a:normAutofit/>
          </a:bodyPr>
          <a:lstStyle/>
          <a:p>
            <a:pPr algn="ctr"/>
            <a:r>
              <a:rPr lang="es-ES_tradnl" sz="4400">
                <a:latin typeface="Helvetica" charset="0"/>
                <a:cs typeface="Helvetica" charset="0"/>
              </a:rPr>
              <a:t>Creación de una encuesta</a:t>
            </a:r>
          </a:p>
        </p:txBody>
      </p:sp>
      <p:sp>
        <p:nvSpPr>
          <p:cNvPr id="4" name="Llamada rectangular 3"/>
          <p:cNvSpPr/>
          <p:nvPr/>
        </p:nvSpPr>
        <p:spPr>
          <a:xfrm>
            <a:off x="5501342" y="1219200"/>
            <a:ext cx="2539910" cy="1541997"/>
          </a:xfrm>
          <a:prstGeom prst="wedgeRectCallout">
            <a:avLst>
              <a:gd name="adj1" fmla="val -83012"/>
              <a:gd name="adj2" fmla="val -37378"/>
            </a:avLst>
          </a:prstGeom>
          <a:solidFill>
            <a:schemeClr val="bg1"/>
          </a:solidFill>
          <a:ln w="22225">
            <a:solidFill>
              <a:schemeClr val="tx1"/>
            </a:solidFill>
          </a:ln>
          <a:effectLst>
            <a:glow rad="101600">
              <a:schemeClr val="accent1">
                <a:lumMod val="20000"/>
                <a:lumOff val="80000"/>
                <a:alpha val="75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s-ES_tradnl" dirty="0">
                <a:solidFill>
                  <a:schemeClr val="tx1"/>
                </a:solidFill>
                <a:latin typeface="Helvetica" charset="0"/>
                <a:ea typeface="ＭＳ Ｐゴシック" charset="-128"/>
                <a:cs typeface="Helvetica" charset="0"/>
              </a:rPr>
              <a:t>¡El idioma no puede cambiarse después de que la encuesta esté creada!</a:t>
            </a:r>
          </a:p>
        </p:txBody>
      </p:sp>
      <p:sp>
        <p:nvSpPr>
          <p:cNvPr id="5" name="Llamada rectangular 4"/>
          <p:cNvSpPr/>
          <p:nvPr/>
        </p:nvSpPr>
        <p:spPr>
          <a:xfrm>
            <a:off x="803442" y="2402917"/>
            <a:ext cx="2021561" cy="1284404"/>
          </a:xfrm>
          <a:prstGeom prst="wedgeRectCallout">
            <a:avLst>
              <a:gd name="adj1" fmla="val 86859"/>
              <a:gd name="adj2" fmla="val 22145"/>
            </a:avLst>
          </a:prstGeom>
          <a:solidFill>
            <a:schemeClr val="bg1"/>
          </a:solidFill>
          <a:ln w="22225">
            <a:solidFill>
              <a:schemeClr val="tx1"/>
            </a:solidFill>
          </a:ln>
          <a:effectLst>
            <a:glow rad="101600">
              <a:schemeClr val="accent1">
                <a:lumMod val="20000"/>
                <a:lumOff val="80000"/>
                <a:alpha val="75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s-ES_tradnl" dirty="0">
                <a:solidFill>
                  <a:schemeClr val="tx1"/>
                </a:solidFill>
                <a:latin typeface="Helvetica" charset="0"/>
                <a:ea typeface="ＭＳ Ｐゴシック" charset="-128"/>
                <a:cs typeface="Helvetica" charset="0"/>
              </a:rPr>
              <a:t>La descripción </a:t>
            </a:r>
            <a:r>
              <a:rPr lang="es-ES_tradnl" dirty="0" smtClean="0">
                <a:solidFill>
                  <a:schemeClr val="tx1"/>
                </a:solidFill>
                <a:latin typeface="Helvetica" charset="0"/>
                <a:ea typeface="ＭＳ Ｐゴシック" charset="-128"/>
                <a:cs typeface="Helvetica" charset="0"/>
              </a:rPr>
              <a:t>se </a:t>
            </a:r>
            <a:r>
              <a:rPr lang="es-ES_tradnl" dirty="0">
                <a:solidFill>
                  <a:schemeClr val="tx1"/>
                </a:solidFill>
                <a:latin typeface="Helvetica" charset="0"/>
                <a:ea typeface="ＭＳ Ｐゴシック" charset="-128"/>
                <a:cs typeface="Helvetica" charset="0"/>
              </a:rPr>
              <a:t>usa en los correos a los usuarios</a:t>
            </a:r>
          </a:p>
        </p:txBody>
      </p:sp>
      <p:sp>
        <p:nvSpPr>
          <p:cNvPr id="6" name="Llamada rectangular 5"/>
          <p:cNvSpPr/>
          <p:nvPr/>
        </p:nvSpPr>
        <p:spPr>
          <a:xfrm>
            <a:off x="285092" y="4289084"/>
            <a:ext cx="2332571" cy="1295796"/>
          </a:xfrm>
          <a:prstGeom prst="wedgeRectCallout">
            <a:avLst>
              <a:gd name="adj1" fmla="val 83825"/>
              <a:gd name="adj2" fmla="val -22864"/>
            </a:avLst>
          </a:prstGeom>
          <a:solidFill>
            <a:schemeClr val="bg1"/>
          </a:solidFill>
          <a:ln w="22225">
            <a:solidFill>
              <a:schemeClr val="tx1"/>
            </a:solidFill>
          </a:ln>
          <a:effectLst>
            <a:glow rad="101600">
              <a:schemeClr val="accent1">
                <a:lumMod val="20000"/>
                <a:lumOff val="80000"/>
                <a:alpha val="75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dirty="0">
                <a:solidFill>
                  <a:schemeClr val="tx1"/>
                </a:solidFill>
                <a:latin typeface="Helvetica"/>
                <a:cs typeface="Helvetica"/>
              </a:rPr>
              <a:t>La bienvenida se usa en la primera pantalla de la encuesta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0" y="5387975"/>
            <a:ext cx="9144000" cy="1470025"/>
          </a:xfrm>
          <a:prstGeom prst="rect">
            <a:avLst/>
          </a:prstGeom>
          <a:solidFill>
            <a:schemeClr val="bg1"/>
          </a:solidFill>
          <a:effectLst>
            <a:innerShdw blurRad="63500" dist="76200" dir="16200000">
              <a:srgbClr val="000000">
                <a:alpha val="75000"/>
              </a:srgbClr>
            </a:innerShdw>
          </a:effectLst>
        </p:spPr>
        <p:txBody>
          <a:bodyPr anchor="ctr">
            <a:normAutofit/>
          </a:bodyPr>
          <a:lstStyle/>
          <a:p>
            <a:pPr algn="ctr"/>
            <a:r>
              <a:rPr lang="es-ES_tradnl" sz="4400">
                <a:latin typeface="Helvetica" charset="0"/>
                <a:cs typeface="Helvetica" charset="0"/>
              </a:rPr>
              <a:t>Advertencia de activación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538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5875"/>
            <a:ext cx="9144000" cy="537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ítulo 1"/>
          <p:cNvSpPr txBox="1">
            <a:spLocks/>
          </p:cNvSpPr>
          <p:nvPr/>
        </p:nvSpPr>
        <p:spPr>
          <a:xfrm>
            <a:off x="0" y="5387975"/>
            <a:ext cx="9144000" cy="1470025"/>
          </a:xfrm>
          <a:prstGeom prst="rect">
            <a:avLst/>
          </a:prstGeom>
          <a:solidFill>
            <a:schemeClr val="bg1"/>
          </a:solidFill>
          <a:effectLst>
            <a:innerShdw blurRad="63500" dist="76200" dir="16200000">
              <a:srgbClr val="000000">
                <a:alpha val="75000"/>
              </a:srgbClr>
            </a:innerShdw>
          </a:effectLst>
        </p:spPr>
        <p:txBody>
          <a:bodyPr anchor="ctr">
            <a:normAutofit/>
          </a:bodyPr>
          <a:lstStyle/>
          <a:p>
            <a:pPr algn="ctr"/>
            <a:r>
              <a:rPr lang="es-ES_tradnl" sz="4400">
                <a:latin typeface="Helvetica" charset="0"/>
                <a:cs typeface="Helvetica" charset="0"/>
              </a:rPr>
              <a:t>¿Encuesta abierta o cerrada?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538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ítulo 1"/>
          <p:cNvSpPr txBox="1">
            <a:spLocks/>
          </p:cNvSpPr>
          <p:nvPr/>
        </p:nvSpPr>
        <p:spPr>
          <a:xfrm>
            <a:off x="0" y="5387975"/>
            <a:ext cx="9144000" cy="1470025"/>
          </a:xfrm>
          <a:prstGeom prst="rect">
            <a:avLst/>
          </a:prstGeom>
          <a:solidFill>
            <a:schemeClr val="bg1"/>
          </a:solidFill>
          <a:effectLst>
            <a:innerShdw blurRad="63500" dist="76200" dir="16200000">
              <a:srgbClr val="000000">
                <a:alpha val="75000"/>
              </a:srgbClr>
            </a:innerShdw>
          </a:effectLst>
        </p:spPr>
        <p:txBody>
          <a:bodyPr anchor="ctr">
            <a:normAutofit/>
          </a:bodyPr>
          <a:lstStyle/>
          <a:p>
            <a:pPr algn="ctr"/>
            <a:r>
              <a:rPr lang="es-ES_tradnl" sz="4400">
                <a:latin typeface="Helvetica" charset="0"/>
                <a:cs typeface="Helvetica" charset="0"/>
              </a:rPr>
              <a:t>Administración de usuarios</a:t>
            </a:r>
          </a:p>
        </p:txBody>
      </p:sp>
      <p:sp>
        <p:nvSpPr>
          <p:cNvPr id="4" name="Llamada rectangular 3"/>
          <p:cNvSpPr/>
          <p:nvPr/>
        </p:nvSpPr>
        <p:spPr>
          <a:xfrm>
            <a:off x="6411208" y="931492"/>
            <a:ext cx="2837961" cy="1593829"/>
          </a:xfrm>
          <a:prstGeom prst="wedgeRectCallout">
            <a:avLst>
              <a:gd name="adj1" fmla="val -68433"/>
              <a:gd name="adj2" fmla="val -25470"/>
            </a:avLst>
          </a:prstGeom>
          <a:solidFill>
            <a:schemeClr val="bg1"/>
          </a:solidFill>
          <a:ln w="22225">
            <a:solidFill>
              <a:schemeClr val="tx1"/>
            </a:solidFill>
          </a:ln>
          <a:effectLst>
            <a:glow rad="101600">
              <a:schemeClr val="accent1">
                <a:lumMod val="20000"/>
                <a:lumOff val="80000"/>
                <a:alpha val="75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s-ES_tradnl" dirty="0">
                <a:solidFill>
                  <a:schemeClr val="tx1"/>
                </a:solidFill>
                <a:latin typeface="Helvetica" charset="0"/>
                <a:ea typeface="ＭＳ Ｐゴシック" charset="-128"/>
                <a:cs typeface="Helvetica" charset="0"/>
              </a:rPr>
              <a:t>Los </a:t>
            </a:r>
            <a:r>
              <a:rPr lang="es-ES_tradnl" dirty="0" err="1">
                <a:solidFill>
                  <a:schemeClr val="tx1"/>
                </a:solidFill>
                <a:latin typeface="Helvetica" charset="0"/>
                <a:ea typeface="ＭＳ Ｐゴシック" charset="-128"/>
                <a:cs typeface="Helvetica" charset="0"/>
              </a:rPr>
              <a:t>tokens</a:t>
            </a:r>
            <a:r>
              <a:rPr lang="es-ES_tradnl" dirty="0">
                <a:solidFill>
                  <a:schemeClr val="tx1"/>
                </a:solidFill>
                <a:latin typeface="Helvetica" charset="0"/>
                <a:ea typeface="ＭＳ Ｐゴシック" charset="-128"/>
                <a:cs typeface="Helvetica" charset="0"/>
              </a:rPr>
              <a:t> son cadenas </a:t>
            </a:r>
            <a:r>
              <a:rPr lang="es-ES_tradnl" dirty="0" smtClean="0">
                <a:solidFill>
                  <a:schemeClr val="tx1"/>
                </a:solidFill>
                <a:latin typeface="Helvetica" charset="0"/>
                <a:ea typeface="ＭＳ Ｐゴシック" charset="-128"/>
                <a:cs typeface="Helvetica" charset="0"/>
              </a:rPr>
              <a:t>únicas de </a:t>
            </a:r>
            <a:r>
              <a:rPr lang="es-ES_tradnl" dirty="0">
                <a:solidFill>
                  <a:schemeClr val="tx1"/>
                </a:solidFill>
                <a:latin typeface="Helvetica" charset="0"/>
                <a:ea typeface="ＭＳ Ｐゴシック" charset="-128"/>
                <a:cs typeface="Helvetica" charset="0"/>
              </a:rPr>
              <a:t>caracteres </a:t>
            </a:r>
            <a:r>
              <a:rPr lang="es-ES_tradnl" dirty="0" smtClean="0">
                <a:solidFill>
                  <a:schemeClr val="tx1"/>
                </a:solidFill>
                <a:latin typeface="Helvetica" charset="0"/>
                <a:ea typeface="ＭＳ Ｐゴシック" charset="-128"/>
                <a:cs typeface="Helvetica" charset="0"/>
              </a:rPr>
              <a:t>que </a:t>
            </a:r>
            <a:r>
              <a:rPr lang="es-ES_tradnl" dirty="0">
                <a:solidFill>
                  <a:schemeClr val="tx1"/>
                </a:solidFill>
                <a:latin typeface="Helvetica" charset="0"/>
                <a:ea typeface="ＭＳ Ｐゴシック" charset="-128"/>
                <a:cs typeface="Helvetica" charset="0"/>
              </a:rPr>
              <a:t>sirven como mecanismo de autenticación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"/>
            <a:ext cx="9143999" cy="5387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ítulo 1"/>
          <p:cNvSpPr txBox="1">
            <a:spLocks/>
          </p:cNvSpPr>
          <p:nvPr/>
        </p:nvSpPr>
        <p:spPr>
          <a:xfrm>
            <a:off x="0" y="5387975"/>
            <a:ext cx="9144000" cy="1470025"/>
          </a:xfrm>
          <a:prstGeom prst="rect">
            <a:avLst/>
          </a:prstGeom>
          <a:solidFill>
            <a:schemeClr val="bg1"/>
          </a:solidFill>
          <a:effectLst>
            <a:innerShdw blurRad="63500" dist="76200" dir="16200000">
              <a:srgbClr val="000000">
                <a:alpha val="75000"/>
              </a:srgbClr>
            </a:innerShdw>
          </a:effectLst>
        </p:spPr>
        <p:txBody>
          <a:bodyPr anchor="ctr">
            <a:normAutofit/>
          </a:bodyPr>
          <a:lstStyle/>
          <a:p>
            <a:pPr algn="ctr"/>
            <a:r>
              <a:rPr lang="es-ES_tradnl" sz="4400">
                <a:latin typeface="Helvetica" charset="0"/>
                <a:cs typeface="Helvetica" charset="0"/>
              </a:rPr>
              <a:t>Creación de usuario</a:t>
            </a:r>
          </a:p>
        </p:txBody>
      </p:sp>
      <p:sp>
        <p:nvSpPr>
          <p:cNvPr id="4" name="Llamada rectangular 3"/>
          <p:cNvSpPr/>
          <p:nvPr/>
        </p:nvSpPr>
        <p:spPr>
          <a:xfrm>
            <a:off x="6375713" y="2673531"/>
            <a:ext cx="2024664" cy="1360586"/>
          </a:xfrm>
          <a:prstGeom prst="wedgeRectCallout">
            <a:avLst>
              <a:gd name="adj1" fmla="val -94035"/>
              <a:gd name="adj2" fmla="val -7613"/>
            </a:avLst>
          </a:prstGeom>
          <a:solidFill>
            <a:schemeClr val="bg1"/>
          </a:solidFill>
          <a:ln w="22225">
            <a:solidFill>
              <a:schemeClr val="tx1"/>
            </a:solidFill>
          </a:ln>
          <a:effectLst>
            <a:glow rad="101600">
              <a:schemeClr val="accent1">
                <a:lumMod val="20000"/>
                <a:lumOff val="80000"/>
                <a:alpha val="75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dirty="0" smtClean="0">
                <a:solidFill>
                  <a:schemeClr val="tx1"/>
                </a:solidFill>
                <a:latin typeface="Helvetica"/>
                <a:cs typeface="Helvetica"/>
              </a:rPr>
              <a:t>2. El </a:t>
            </a:r>
            <a:r>
              <a:rPr lang="es-ES_tradnl" dirty="0">
                <a:solidFill>
                  <a:schemeClr val="tx1"/>
                </a:solidFill>
                <a:latin typeface="Helvetica"/>
                <a:cs typeface="Helvetica"/>
              </a:rPr>
              <a:t>acceso para un </a:t>
            </a:r>
            <a:r>
              <a:rPr lang="es-ES_tradnl" dirty="0" err="1">
                <a:solidFill>
                  <a:schemeClr val="tx1"/>
                </a:solidFill>
                <a:latin typeface="Helvetica"/>
                <a:cs typeface="Helvetica"/>
              </a:rPr>
              <a:t>token</a:t>
            </a:r>
            <a:r>
              <a:rPr lang="es-ES_tradnl" dirty="0">
                <a:solidFill>
                  <a:schemeClr val="tx1"/>
                </a:solidFill>
                <a:latin typeface="Helvetica"/>
                <a:cs typeface="Helvetica"/>
              </a:rPr>
              <a:t> puede estar restringido por fecha</a:t>
            </a:r>
          </a:p>
        </p:txBody>
      </p:sp>
      <p:sp>
        <p:nvSpPr>
          <p:cNvPr id="7" name="Llamada rectangular 3"/>
          <p:cNvSpPr/>
          <p:nvPr/>
        </p:nvSpPr>
        <p:spPr>
          <a:xfrm>
            <a:off x="1871409" y="555477"/>
            <a:ext cx="2024664" cy="1088469"/>
          </a:xfrm>
          <a:prstGeom prst="wedgeRectCallout">
            <a:avLst>
              <a:gd name="adj1" fmla="val -75473"/>
              <a:gd name="adj2" fmla="val -55232"/>
            </a:avLst>
          </a:prstGeom>
          <a:solidFill>
            <a:schemeClr val="bg1"/>
          </a:solidFill>
          <a:ln w="22225">
            <a:solidFill>
              <a:schemeClr val="tx1"/>
            </a:solidFill>
          </a:ln>
          <a:effectLst>
            <a:glow rad="101600">
              <a:schemeClr val="accent1">
                <a:lumMod val="20000"/>
                <a:lumOff val="80000"/>
                <a:alpha val="75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s-ES_tradnl" dirty="0" smtClean="0">
                <a:solidFill>
                  <a:schemeClr val="tx1"/>
                </a:solidFill>
                <a:latin typeface="Helvetica" charset="0"/>
                <a:ea typeface="ＭＳ Ｐゴシック" charset="-128"/>
                <a:cs typeface="Helvetica" charset="0"/>
              </a:rPr>
              <a:t>1. Clic </a:t>
            </a:r>
            <a:r>
              <a:rPr lang="es-ES_tradnl" dirty="0">
                <a:solidFill>
                  <a:schemeClr val="tx1"/>
                </a:solidFill>
                <a:latin typeface="Helvetica" charset="0"/>
                <a:ea typeface="ＭＳ Ｐゴシック" charset="-128"/>
                <a:cs typeface="Helvetica" charset="0"/>
              </a:rPr>
              <a:t>en este botón para </a:t>
            </a:r>
            <a:r>
              <a:rPr lang="es-ES_tradnl" dirty="0" smtClean="0">
                <a:solidFill>
                  <a:schemeClr val="tx1"/>
                </a:solidFill>
                <a:latin typeface="Helvetica" charset="0"/>
                <a:ea typeface="ＭＳ Ｐゴシック" charset="-128"/>
                <a:cs typeface="Helvetica" charset="0"/>
              </a:rPr>
              <a:t>agregar usuarios</a:t>
            </a:r>
            <a:endParaRPr lang="es-ES_tradnl" dirty="0">
              <a:solidFill>
                <a:schemeClr val="tx1"/>
              </a:solidFill>
              <a:latin typeface="Helvetica" charset="0"/>
              <a:ea typeface="ＭＳ Ｐゴシック" charset="-128"/>
              <a:cs typeface="Helvetic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5281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ítulo 1"/>
          <p:cNvSpPr txBox="1">
            <a:spLocks/>
          </p:cNvSpPr>
          <p:nvPr/>
        </p:nvSpPr>
        <p:spPr>
          <a:xfrm>
            <a:off x="0" y="5387975"/>
            <a:ext cx="9144000" cy="1470025"/>
          </a:xfrm>
          <a:prstGeom prst="rect">
            <a:avLst/>
          </a:prstGeom>
          <a:solidFill>
            <a:schemeClr val="bg1"/>
          </a:solidFill>
          <a:effectLst>
            <a:innerShdw blurRad="63500" dist="76200" dir="16200000">
              <a:srgbClr val="000000">
                <a:alpha val="75000"/>
              </a:srgbClr>
            </a:innerShdw>
          </a:effectLst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ES_tradnl" sz="4400" dirty="0">
                <a:latin typeface="Helvetica"/>
                <a:ea typeface="+mj-ea"/>
                <a:cs typeface="Helvetica"/>
              </a:rPr>
              <a:t>Faltan </a:t>
            </a:r>
            <a:r>
              <a:rPr lang="es-ES_tradnl" sz="4400" dirty="0" err="1">
                <a:latin typeface="Helvetica"/>
                <a:ea typeface="+mj-ea"/>
                <a:cs typeface="Helvetica"/>
              </a:rPr>
              <a:t>tokens</a:t>
            </a:r>
            <a:endParaRPr lang="es-ES_tradnl" sz="4400" dirty="0">
              <a:latin typeface="Helvetica"/>
              <a:ea typeface="+mj-ea"/>
              <a:cs typeface="Helvetica"/>
            </a:endParaRPr>
          </a:p>
        </p:txBody>
      </p:sp>
      <p:sp>
        <p:nvSpPr>
          <p:cNvPr id="4" name="Llamada rectangular 3"/>
          <p:cNvSpPr/>
          <p:nvPr/>
        </p:nvSpPr>
        <p:spPr>
          <a:xfrm>
            <a:off x="4905166" y="606751"/>
            <a:ext cx="2024664" cy="1088469"/>
          </a:xfrm>
          <a:prstGeom prst="wedgeRectCallout">
            <a:avLst>
              <a:gd name="adj1" fmla="val -75473"/>
              <a:gd name="adj2" fmla="val -55232"/>
            </a:avLst>
          </a:prstGeom>
          <a:solidFill>
            <a:schemeClr val="bg1"/>
          </a:solidFill>
          <a:ln w="22225">
            <a:solidFill>
              <a:schemeClr val="tx1"/>
            </a:solidFill>
          </a:ln>
          <a:effectLst>
            <a:glow rad="101600">
              <a:schemeClr val="accent1">
                <a:lumMod val="20000"/>
                <a:lumOff val="80000"/>
                <a:alpha val="75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s-ES_tradnl" dirty="0">
                <a:solidFill>
                  <a:schemeClr val="tx1"/>
                </a:solidFill>
                <a:latin typeface="Helvetica" charset="0"/>
                <a:ea typeface="ＭＳ Ｐゴシック" charset="-128"/>
                <a:cs typeface="Helvetica" charset="0"/>
              </a:rPr>
              <a:t>Clic en este botón para generar los </a:t>
            </a:r>
            <a:r>
              <a:rPr lang="es-ES_tradnl" dirty="0" err="1">
                <a:solidFill>
                  <a:schemeClr val="tx1"/>
                </a:solidFill>
                <a:latin typeface="Helvetica" charset="0"/>
                <a:ea typeface="ＭＳ Ｐゴシック" charset="-128"/>
                <a:cs typeface="Helvetica" charset="0"/>
              </a:rPr>
              <a:t>tokens</a:t>
            </a:r>
            <a:endParaRPr lang="es-ES_tradnl" dirty="0">
              <a:solidFill>
                <a:schemeClr val="tx1"/>
              </a:solidFill>
              <a:latin typeface="Helvetica" charset="0"/>
              <a:ea typeface="ＭＳ Ｐゴシック" charset="-128"/>
              <a:cs typeface="Helvetic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5714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ítulo 1"/>
          <p:cNvSpPr txBox="1">
            <a:spLocks/>
          </p:cNvSpPr>
          <p:nvPr/>
        </p:nvSpPr>
        <p:spPr>
          <a:xfrm>
            <a:off x="0" y="5387975"/>
            <a:ext cx="9144000" cy="1470025"/>
          </a:xfrm>
          <a:prstGeom prst="rect">
            <a:avLst/>
          </a:prstGeom>
          <a:solidFill>
            <a:schemeClr val="bg1"/>
          </a:solidFill>
          <a:effectLst>
            <a:innerShdw blurRad="63500" dist="76200" dir="16200000">
              <a:srgbClr val="000000">
                <a:alpha val="75000"/>
              </a:srgbClr>
            </a:innerShdw>
          </a:effectLst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ES_tradnl" sz="4400" dirty="0">
                <a:latin typeface="Helvetica"/>
                <a:ea typeface="+mj-ea"/>
                <a:cs typeface="Helvetica"/>
              </a:rPr>
              <a:t>Usuarios listos para responder</a:t>
            </a:r>
          </a:p>
        </p:txBody>
      </p:sp>
      <p:sp>
        <p:nvSpPr>
          <p:cNvPr id="4" name="Llamada rectangular 3"/>
          <p:cNvSpPr/>
          <p:nvPr/>
        </p:nvSpPr>
        <p:spPr>
          <a:xfrm>
            <a:off x="4441249" y="623843"/>
            <a:ext cx="2452301" cy="1205090"/>
          </a:xfrm>
          <a:prstGeom prst="wedgeRectCallout">
            <a:avLst>
              <a:gd name="adj1" fmla="val -81234"/>
              <a:gd name="adj2" fmla="val -58803"/>
            </a:avLst>
          </a:prstGeom>
          <a:solidFill>
            <a:schemeClr val="bg1"/>
          </a:solidFill>
          <a:ln w="22225">
            <a:solidFill>
              <a:schemeClr val="tx1"/>
            </a:solidFill>
          </a:ln>
          <a:effectLst>
            <a:glow rad="101600">
              <a:schemeClr val="accent1">
                <a:lumMod val="20000"/>
                <a:lumOff val="80000"/>
                <a:alpha val="75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s-ES_tradnl" dirty="0">
                <a:solidFill>
                  <a:schemeClr val="tx1"/>
                </a:solidFill>
                <a:latin typeface="Helvetica" charset="0"/>
                <a:ea typeface="ＭＳ Ｐゴシック" charset="-128"/>
                <a:cs typeface="Helvetica" charset="0"/>
              </a:rPr>
              <a:t>Clic acá para enviar la invitación a los </a:t>
            </a:r>
            <a:r>
              <a:rPr lang="es-ES_tradnl" dirty="0" smtClean="0">
                <a:solidFill>
                  <a:schemeClr val="tx1"/>
                </a:solidFill>
                <a:latin typeface="Helvetica" charset="0"/>
                <a:ea typeface="ＭＳ Ｐゴシック" charset="-128"/>
                <a:cs typeface="Helvetica" charset="0"/>
              </a:rPr>
              <a:t>usuarios por email.</a:t>
            </a:r>
            <a:endParaRPr lang="es-ES_tradnl" dirty="0">
              <a:solidFill>
                <a:schemeClr val="tx1"/>
              </a:solidFill>
              <a:latin typeface="Helvetica" charset="0"/>
              <a:ea typeface="ＭＳ Ｐゴシック" charset="-128"/>
              <a:cs typeface="Helvetic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7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ítulo 1"/>
          <p:cNvSpPr txBox="1">
            <a:spLocks/>
          </p:cNvSpPr>
          <p:nvPr/>
        </p:nvSpPr>
        <p:spPr>
          <a:xfrm>
            <a:off x="0" y="5387975"/>
            <a:ext cx="9144000" cy="1470025"/>
          </a:xfrm>
          <a:prstGeom prst="rect">
            <a:avLst/>
          </a:prstGeom>
          <a:solidFill>
            <a:schemeClr val="bg1"/>
          </a:solidFill>
          <a:effectLst>
            <a:innerShdw blurRad="63500" dist="76200" dir="16200000">
              <a:srgbClr val="000000">
                <a:alpha val="75000"/>
              </a:srgbClr>
            </a:innerShdw>
          </a:effectLst>
        </p:spPr>
        <p:txBody>
          <a:bodyPr anchor="ctr">
            <a:normAutofit/>
          </a:bodyPr>
          <a:lstStyle/>
          <a:p>
            <a:pPr algn="ctr"/>
            <a:r>
              <a:rPr lang="es-ES_tradnl" sz="4400">
                <a:latin typeface="Helvetica" charset="0"/>
                <a:cs typeface="Helvetica" charset="0"/>
              </a:rPr>
              <a:t>Envío de invitación</a:t>
            </a:r>
          </a:p>
        </p:txBody>
      </p:sp>
      <p:sp>
        <p:nvSpPr>
          <p:cNvPr id="4" name="Llamada rectangular 3"/>
          <p:cNvSpPr/>
          <p:nvPr/>
        </p:nvSpPr>
        <p:spPr>
          <a:xfrm>
            <a:off x="6505280" y="2552716"/>
            <a:ext cx="2332569" cy="1917779"/>
          </a:xfrm>
          <a:prstGeom prst="wedgeRectCallout">
            <a:avLst>
              <a:gd name="adj1" fmla="val -83180"/>
              <a:gd name="adj2" fmla="val -27497"/>
            </a:avLst>
          </a:prstGeom>
          <a:solidFill>
            <a:schemeClr val="bg1"/>
          </a:solidFill>
          <a:ln w="22225">
            <a:solidFill>
              <a:schemeClr val="tx1"/>
            </a:solidFill>
          </a:ln>
          <a:effectLst>
            <a:glow rad="101600">
              <a:schemeClr val="accent1">
                <a:lumMod val="20000"/>
                <a:lumOff val="80000"/>
                <a:alpha val="75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dirty="0">
                <a:solidFill>
                  <a:schemeClr val="tx1"/>
                </a:solidFill>
                <a:latin typeface="Helvetica"/>
                <a:cs typeface="Helvetica"/>
              </a:rPr>
              <a:t>El mensaje se puede cambiar siempre y cuando se mantengan los campos que aparecen entre {}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538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0" y="5387975"/>
            <a:ext cx="9144000" cy="1470025"/>
          </a:xfrm>
          <a:prstGeom prst="rect">
            <a:avLst/>
          </a:prstGeom>
          <a:solidFill>
            <a:schemeClr val="bg1"/>
          </a:solidFill>
          <a:effectLst>
            <a:innerShdw blurRad="63500" dist="76200" dir="16200000">
              <a:srgbClr val="000000">
                <a:alpha val="75000"/>
              </a:srgbClr>
            </a:innerShdw>
          </a:effectLst>
        </p:spPr>
        <p:txBody>
          <a:bodyPr anchor="ctr">
            <a:normAutofit/>
          </a:bodyPr>
          <a:lstStyle/>
          <a:p>
            <a:pPr algn="ctr"/>
            <a:r>
              <a:rPr lang="es-ES_tradnl" sz="4400">
                <a:latin typeface="Helvetica" charset="0"/>
                <a:cs typeface="Helvetica" charset="0"/>
              </a:rPr>
              <a:t>¿Dónde están las respuestas?</a:t>
            </a:r>
          </a:p>
        </p:txBody>
      </p:sp>
      <p:sp>
        <p:nvSpPr>
          <p:cNvPr id="5" name="Llamada rectangular 4"/>
          <p:cNvSpPr/>
          <p:nvPr/>
        </p:nvSpPr>
        <p:spPr>
          <a:xfrm>
            <a:off x="2573640" y="1726250"/>
            <a:ext cx="2270880" cy="1282838"/>
          </a:xfrm>
          <a:prstGeom prst="wedgeRectCallout">
            <a:avLst>
              <a:gd name="adj1" fmla="val -38312"/>
              <a:gd name="adj2" fmla="val -100398"/>
            </a:avLst>
          </a:prstGeom>
          <a:solidFill>
            <a:schemeClr val="bg1"/>
          </a:solidFill>
          <a:ln w="22225">
            <a:solidFill>
              <a:schemeClr val="tx1"/>
            </a:solidFill>
          </a:ln>
          <a:effectLst>
            <a:glow rad="101600">
              <a:schemeClr val="accent1">
                <a:lumMod val="20000"/>
                <a:lumOff val="80000"/>
                <a:alpha val="75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s-ES_tradnl" dirty="0">
                <a:solidFill>
                  <a:schemeClr val="tx1"/>
                </a:solidFill>
                <a:latin typeface="Helvetica" charset="0"/>
                <a:ea typeface="ＭＳ Ｐゴシック" charset="-128"/>
                <a:cs typeface="Helvetica" charset="0"/>
              </a:rPr>
              <a:t>Clic en este botón para ver las respuestas de los usuarios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Imagen 1" descr="42-response-list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06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ítulo 1"/>
          <p:cNvSpPr txBox="1">
            <a:spLocks/>
          </p:cNvSpPr>
          <p:nvPr/>
        </p:nvSpPr>
        <p:spPr>
          <a:xfrm>
            <a:off x="0" y="5387975"/>
            <a:ext cx="9144000" cy="1470025"/>
          </a:xfrm>
          <a:prstGeom prst="rect">
            <a:avLst/>
          </a:prstGeom>
          <a:solidFill>
            <a:schemeClr val="bg1"/>
          </a:solidFill>
          <a:effectLst>
            <a:innerShdw blurRad="63500" dist="76200" dir="16200000">
              <a:srgbClr val="000000">
                <a:alpha val="75000"/>
              </a:srgbClr>
            </a:innerShdw>
          </a:effectLst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ES_tradnl" sz="4400" dirty="0">
                <a:latin typeface="Helvetica"/>
                <a:ea typeface="+mj-ea"/>
                <a:cs typeface="Helvetica"/>
              </a:rPr>
              <a:t>Respuestas de los usuarios</a:t>
            </a:r>
          </a:p>
        </p:txBody>
      </p:sp>
      <p:sp>
        <p:nvSpPr>
          <p:cNvPr id="4" name="Llamada rectangular 3"/>
          <p:cNvSpPr/>
          <p:nvPr/>
        </p:nvSpPr>
        <p:spPr>
          <a:xfrm>
            <a:off x="4208483" y="427613"/>
            <a:ext cx="2024664" cy="1088469"/>
          </a:xfrm>
          <a:prstGeom prst="wedgeRectCallout">
            <a:avLst>
              <a:gd name="adj1" fmla="val -68433"/>
              <a:gd name="adj2" fmla="val -25470"/>
            </a:avLst>
          </a:prstGeom>
          <a:solidFill>
            <a:schemeClr val="bg1"/>
          </a:solidFill>
          <a:ln w="22225">
            <a:solidFill>
              <a:schemeClr val="tx1"/>
            </a:solidFill>
          </a:ln>
          <a:effectLst>
            <a:glow rad="101600">
              <a:schemeClr val="accent1">
                <a:lumMod val="20000"/>
                <a:lumOff val="80000"/>
                <a:alpha val="75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s-ES_tradnl">
                <a:solidFill>
                  <a:schemeClr val="tx1"/>
                </a:solidFill>
                <a:latin typeface="Helvetica" charset="0"/>
                <a:ea typeface="ＭＳ Ｐゴシック" charset="-128"/>
                <a:cs typeface="Helvetica" charset="0"/>
              </a:rPr>
              <a:t>Clic en este botón para exportar a SPSS</a:t>
            </a:r>
          </a:p>
        </p:txBody>
      </p:sp>
      <p:sp>
        <p:nvSpPr>
          <p:cNvPr id="5" name="Llamada rectangular 4"/>
          <p:cNvSpPr/>
          <p:nvPr/>
        </p:nvSpPr>
        <p:spPr>
          <a:xfrm>
            <a:off x="281989" y="427613"/>
            <a:ext cx="2024664" cy="1088469"/>
          </a:xfrm>
          <a:prstGeom prst="wedgeRectCallout">
            <a:avLst>
              <a:gd name="adj1" fmla="val 78777"/>
              <a:gd name="adj2" fmla="val -20708"/>
            </a:avLst>
          </a:prstGeom>
          <a:solidFill>
            <a:schemeClr val="bg1"/>
          </a:solidFill>
          <a:ln w="22225">
            <a:solidFill>
              <a:schemeClr val="tx1"/>
            </a:solidFill>
          </a:ln>
          <a:effectLst>
            <a:glow rad="101600">
              <a:schemeClr val="accent1">
                <a:lumMod val="20000"/>
                <a:lumOff val="80000"/>
                <a:alpha val="75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s-ES_tradnl">
                <a:solidFill>
                  <a:schemeClr val="tx1"/>
                </a:solidFill>
                <a:latin typeface="Helvetica" charset="0"/>
                <a:ea typeface="ＭＳ Ｐゴシック" charset="-128"/>
                <a:cs typeface="Helvetica" charset="0"/>
              </a:rPr>
              <a:t>Clic en este botón para exportar a Excel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333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ítulo 1"/>
          <p:cNvSpPr txBox="1">
            <a:spLocks/>
          </p:cNvSpPr>
          <p:nvPr/>
        </p:nvSpPr>
        <p:spPr>
          <a:xfrm>
            <a:off x="0" y="5387975"/>
            <a:ext cx="9144000" cy="1470025"/>
          </a:xfrm>
          <a:prstGeom prst="rect">
            <a:avLst/>
          </a:prstGeom>
          <a:solidFill>
            <a:schemeClr val="bg1"/>
          </a:solidFill>
          <a:effectLst>
            <a:innerShdw blurRad="63500" dist="76200" dir="16200000">
              <a:srgbClr val="000000">
                <a:alpha val="75000"/>
              </a:srgbClr>
            </a:innerShdw>
          </a:effectLst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ES_tradnl" sz="4400" dirty="0">
                <a:latin typeface="Helvetica"/>
                <a:ea typeface="+mj-ea"/>
                <a:cs typeface="Helvetica"/>
              </a:rPr>
              <a:t>Exportar a SPSS</a:t>
            </a:r>
          </a:p>
        </p:txBody>
      </p:sp>
      <p:sp>
        <p:nvSpPr>
          <p:cNvPr id="5" name="Llamada rectangular 3"/>
          <p:cNvSpPr/>
          <p:nvPr/>
        </p:nvSpPr>
        <p:spPr>
          <a:xfrm>
            <a:off x="3037709" y="0"/>
            <a:ext cx="2024664" cy="1088469"/>
          </a:xfrm>
          <a:prstGeom prst="wedgeRectCallout">
            <a:avLst>
              <a:gd name="adj1" fmla="val -68433"/>
              <a:gd name="adj2" fmla="val -25470"/>
            </a:avLst>
          </a:prstGeom>
          <a:solidFill>
            <a:schemeClr val="bg1"/>
          </a:solidFill>
          <a:ln w="22225">
            <a:solidFill>
              <a:schemeClr val="tx1"/>
            </a:solidFill>
          </a:ln>
          <a:effectLst>
            <a:glow rad="101600">
              <a:schemeClr val="accent1">
                <a:lumMod val="20000"/>
                <a:lumOff val="80000"/>
                <a:alpha val="75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s-ES_tradnl">
                <a:solidFill>
                  <a:schemeClr val="tx1"/>
                </a:solidFill>
                <a:latin typeface="Helvetica" charset="0"/>
                <a:ea typeface="ＭＳ Ｐゴシック" charset="-128"/>
                <a:cs typeface="Helvetica" charset="0"/>
              </a:rPr>
              <a:t>Clic en este botón para exportar a SPSS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0" y="5387975"/>
            <a:ext cx="9144000" cy="1470025"/>
          </a:xfrm>
          <a:prstGeom prst="rect">
            <a:avLst/>
          </a:prstGeom>
          <a:solidFill>
            <a:schemeClr val="bg1"/>
          </a:solidFill>
          <a:effectLst>
            <a:innerShdw blurRad="63500" dist="76200" dir="16200000">
              <a:srgbClr val="000000">
                <a:alpha val="75000"/>
              </a:srgbClr>
            </a:innerShdw>
          </a:effectLst>
        </p:spPr>
        <p:txBody>
          <a:bodyPr anchor="ctr">
            <a:normAutofit/>
          </a:bodyPr>
          <a:lstStyle/>
          <a:p>
            <a:pPr algn="ctr"/>
            <a:r>
              <a:rPr lang="es-ES_tradnl" sz="4400">
                <a:latin typeface="Helvetica" charset="0"/>
                <a:cs typeface="Helvetica" charset="0"/>
              </a:rPr>
              <a:t>Opciones de presentación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5448"/>
            <a:ext cx="9144000" cy="522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30224" cy="5247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ítulo 1"/>
          <p:cNvSpPr txBox="1">
            <a:spLocks/>
          </p:cNvSpPr>
          <p:nvPr/>
        </p:nvSpPr>
        <p:spPr>
          <a:xfrm>
            <a:off x="0" y="5387975"/>
            <a:ext cx="9144000" cy="1470025"/>
          </a:xfrm>
          <a:prstGeom prst="rect">
            <a:avLst/>
          </a:prstGeom>
          <a:solidFill>
            <a:schemeClr val="bg1"/>
          </a:solidFill>
          <a:effectLst>
            <a:innerShdw blurRad="63500" dist="76200" dir="16200000">
              <a:srgbClr val="000000">
                <a:alpha val="75000"/>
              </a:srgbClr>
            </a:innerShdw>
          </a:effectLst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ES_tradnl" sz="4400" dirty="0">
                <a:latin typeface="Helvetica"/>
                <a:ea typeface="+mj-ea"/>
                <a:cs typeface="Helvetica"/>
              </a:rPr>
              <a:t>Exportar a Excel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0" y="5387975"/>
            <a:ext cx="9144000" cy="1470025"/>
          </a:xfrm>
          <a:prstGeom prst="rect">
            <a:avLst/>
          </a:prstGeom>
          <a:solidFill>
            <a:schemeClr val="bg1"/>
          </a:solidFill>
          <a:effectLst>
            <a:innerShdw blurRad="63500" dist="76200" dir="16200000">
              <a:srgbClr val="000000">
                <a:alpha val="75000"/>
              </a:srgbClr>
            </a:innerShdw>
          </a:effectLst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ES_tradnl" sz="4400" dirty="0" smtClean="0">
                <a:latin typeface="Helvetica"/>
                <a:ea typeface="+mj-ea"/>
                <a:cs typeface="Helvetica"/>
              </a:rPr>
              <a:t>Salir del sistema</a:t>
            </a:r>
            <a:endParaRPr lang="es-ES_tradnl" sz="4400" dirty="0">
              <a:latin typeface="Helvetica"/>
              <a:ea typeface="+mj-ea"/>
              <a:cs typeface="Helvetica"/>
            </a:endParaRP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38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lamada rectangular 8"/>
          <p:cNvSpPr/>
          <p:nvPr/>
        </p:nvSpPr>
        <p:spPr>
          <a:xfrm>
            <a:off x="6999006" y="957129"/>
            <a:ext cx="2042444" cy="512748"/>
          </a:xfrm>
          <a:prstGeom prst="wedgeRectCallout">
            <a:avLst>
              <a:gd name="adj1" fmla="val 37066"/>
              <a:gd name="adj2" fmla="val -144574"/>
            </a:avLst>
          </a:prstGeom>
          <a:solidFill>
            <a:schemeClr val="bg1"/>
          </a:solidFill>
          <a:ln w="22225">
            <a:solidFill>
              <a:schemeClr val="tx1"/>
            </a:solidFill>
          </a:ln>
          <a:effectLst>
            <a:glow rad="101600">
              <a:schemeClr val="accent1">
                <a:lumMod val="20000"/>
                <a:lumOff val="80000"/>
                <a:alpha val="75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s-ES_tradnl" dirty="0" smtClean="0">
                <a:solidFill>
                  <a:schemeClr val="tx1"/>
                </a:solidFill>
                <a:latin typeface="Helvetica" charset="0"/>
                <a:ea typeface="ＭＳ Ｐゴシック" charset="-128"/>
                <a:cs typeface="Helvetica" charset="0"/>
              </a:rPr>
              <a:t>Salir del sistema</a:t>
            </a:r>
            <a:endParaRPr lang="es-ES_tradnl" dirty="0">
              <a:solidFill>
                <a:schemeClr val="tx1"/>
              </a:solidFill>
              <a:latin typeface="Helvetica" charset="0"/>
              <a:ea typeface="ＭＳ Ｐゴシック" charset="-128"/>
              <a:cs typeface="Helvetic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5387975"/>
            <a:ext cx="9144000" cy="1470025"/>
          </a:xfrm>
          <a:solidFill>
            <a:schemeClr val="bg1"/>
          </a:solidFill>
          <a:ln/>
          <a:effectLst>
            <a:innerShdw blurRad="63500" dist="76200" dir="16200000">
              <a:srgbClr val="000000">
                <a:alpha val="75000"/>
              </a:srgbClr>
            </a:innerShdw>
          </a:effectLst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_tradnl" dirty="0" smtClean="0"/>
              <a:t>GRACIAS!!!</a:t>
            </a:r>
            <a:endParaRPr lang="es-ES_trad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2712" cy="4691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5448"/>
            <a:ext cx="9144000" cy="522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ángulo 5"/>
          <p:cNvSpPr>
            <a:spLocks noChangeArrowheads="1"/>
          </p:cNvSpPr>
          <p:nvPr/>
        </p:nvSpPr>
        <p:spPr bwMode="auto">
          <a:xfrm>
            <a:off x="0" y="-159026"/>
            <a:ext cx="9144000" cy="5781675"/>
          </a:xfrm>
          <a:prstGeom prst="rect">
            <a:avLst/>
          </a:prstGeom>
          <a:solidFill>
            <a:schemeClr val="tx1">
              <a:alpha val="27843"/>
            </a:schemeClr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0" y="5387975"/>
            <a:ext cx="9144000" cy="1470025"/>
          </a:xfrm>
          <a:prstGeom prst="rect">
            <a:avLst/>
          </a:prstGeom>
          <a:solidFill>
            <a:schemeClr val="bg1"/>
          </a:solidFill>
          <a:effectLst>
            <a:innerShdw blurRad="63500" dist="76200" dir="16200000">
              <a:srgbClr val="000000">
                <a:alpha val="75000"/>
              </a:srgbClr>
            </a:innerShdw>
          </a:effectLst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ES_tradnl" sz="4400" dirty="0">
                <a:latin typeface="Helvetica"/>
                <a:ea typeface="+mj-ea"/>
                <a:cs typeface="Helvetica"/>
              </a:rPr>
              <a:t>Mostrar por pregunta o grupo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39303" y="1272209"/>
            <a:ext cx="280035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5448"/>
            <a:ext cx="9144000" cy="522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ángulo 3"/>
          <p:cNvSpPr>
            <a:spLocks noChangeArrowheads="1"/>
          </p:cNvSpPr>
          <p:nvPr/>
        </p:nvSpPr>
        <p:spPr bwMode="auto">
          <a:xfrm>
            <a:off x="0" y="0"/>
            <a:ext cx="9144000" cy="5781675"/>
          </a:xfrm>
          <a:prstGeom prst="rect">
            <a:avLst/>
          </a:prstGeom>
          <a:solidFill>
            <a:schemeClr val="tx1">
              <a:alpha val="27843"/>
            </a:schemeClr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0" y="5387975"/>
            <a:ext cx="9144000" cy="1470025"/>
          </a:xfrm>
          <a:prstGeom prst="rect">
            <a:avLst/>
          </a:prstGeom>
          <a:solidFill>
            <a:schemeClr val="bg1"/>
          </a:solidFill>
          <a:effectLst>
            <a:innerShdw blurRad="63500" dist="76200" dir="16200000">
              <a:srgbClr val="000000">
                <a:alpha val="75000"/>
              </a:srgbClr>
            </a:innerShdw>
          </a:effectLst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ES_tradnl" sz="4400" dirty="0">
                <a:latin typeface="Helvetica"/>
                <a:ea typeface="+mj-ea"/>
                <a:cs typeface="Helvetica"/>
              </a:rPr>
              <a:t>Estilos visuales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7371" y="1202178"/>
            <a:ext cx="2658717" cy="2519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98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ítulo 1"/>
          <p:cNvSpPr txBox="1">
            <a:spLocks/>
          </p:cNvSpPr>
          <p:nvPr/>
        </p:nvSpPr>
        <p:spPr>
          <a:xfrm>
            <a:off x="0" y="5387975"/>
            <a:ext cx="9144000" cy="1470025"/>
          </a:xfrm>
          <a:prstGeom prst="rect">
            <a:avLst/>
          </a:prstGeom>
          <a:solidFill>
            <a:schemeClr val="bg1"/>
          </a:solidFill>
          <a:effectLst>
            <a:innerShdw blurRad="63500" dist="76200" dir="16200000">
              <a:srgbClr val="000000">
                <a:alpha val="75000"/>
              </a:srgbClr>
            </a:innerShdw>
          </a:effectLst>
        </p:spPr>
        <p:txBody>
          <a:bodyPr anchor="ctr">
            <a:normAutofit/>
          </a:bodyPr>
          <a:lstStyle/>
          <a:p>
            <a:pPr algn="ctr"/>
            <a:r>
              <a:rPr lang="es-ES_tradnl" sz="4400">
                <a:latin typeface="Helvetica" charset="0"/>
                <a:cs typeface="Helvetica" charset="0"/>
              </a:rPr>
              <a:t>Información de la encuesta</a:t>
            </a:r>
          </a:p>
        </p:txBody>
      </p:sp>
      <p:sp>
        <p:nvSpPr>
          <p:cNvPr id="4" name="Llamada rectangular 3"/>
          <p:cNvSpPr/>
          <p:nvPr/>
        </p:nvSpPr>
        <p:spPr>
          <a:xfrm>
            <a:off x="6927002" y="1793894"/>
            <a:ext cx="2021561" cy="1284404"/>
          </a:xfrm>
          <a:prstGeom prst="wedgeRectCallout">
            <a:avLst>
              <a:gd name="adj1" fmla="val 25962"/>
              <a:gd name="adj2" fmla="val -83786"/>
            </a:avLst>
          </a:prstGeom>
          <a:solidFill>
            <a:schemeClr val="bg1"/>
          </a:solidFill>
          <a:ln w="22225">
            <a:solidFill>
              <a:schemeClr val="tx1"/>
            </a:solidFill>
          </a:ln>
          <a:effectLst>
            <a:glow rad="101600">
              <a:schemeClr val="accent1">
                <a:lumMod val="20000"/>
                <a:lumOff val="80000"/>
                <a:alpha val="75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s-ES_tradnl" dirty="0">
                <a:solidFill>
                  <a:schemeClr val="tx1"/>
                </a:solidFill>
                <a:latin typeface="Helvetica" charset="0"/>
                <a:ea typeface="ＭＳ Ｐゴシック" charset="-128"/>
                <a:cs typeface="Helvetica" charset="0"/>
              </a:rPr>
              <a:t>Clic en este botón para crear un grupo de preguntas</a:t>
            </a:r>
          </a:p>
        </p:txBody>
      </p:sp>
      <p:sp>
        <p:nvSpPr>
          <p:cNvPr id="5" name="Llamada rectangular 4"/>
          <p:cNvSpPr/>
          <p:nvPr/>
        </p:nvSpPr>
        <p:spPr>
          <a:xfrm>
            <a:off x="3706195" y="3078298"/>
            <a:ext cx="2591746" cy="1284404"/>
          </a:xfrm>
          <a:prstGeom prst="wedgeRectCallout">
            <a:avLst>
              <a:gd name="adj1" fmla="val -66628"/>
              <a:gd name="adj2" fmla="val 92767"/>
            </a:avLst>
          </a:prstGeom>
          <a:solidFill>
            <a:schemeClr val="bg1"/>
          </a:solidFill>
          <a:ln w="22225">
            <a:solidFill>
              <a:schemeClr val="tx1"/>
            </a:solidFill>
          </a:ln>
          <a:effectLst>
            <a:glow rad="101600">
              <a:schemeClr val="accent1">
                <a:lumMod val="20000"/>
                <a:lumOff val="80000"/>
                <a:alpha val="75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s-ES_tradnl" dirty="0">
                <a:solidFill>
                  <a:schemeClr val="tx1"/>
                </a:solidFill>
                <a:latin typeface="Helvetica" charset="0"/>
                <a:ea typeface="ＭＳ Ｐゴシック" charset="-128"/>
                <a:cs typeface="Helvetica" charset="0"/>
              </a:rPr>
              <a:t>Cuando falta información de algún tipo, aparecen estas sugerencias en rojo.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0" y="5387975"/>
            <a:ext cx="9144000" cy="1470025"/>
          </a:xfrm>
          <a:prstGeom prst="rect">
            <a:avLst/>
          </a:prstGeom>
          <a:solidFill>
            <a:schemeClr val="bg1"/>
          </a:solidFill>
          <a:effectLst>
            <a:innerShdw blurRad="63500" dist="76200" dir="16200000">
              <a:srgbClr val="000000">
                <a:alpha val="75000"/>
              </a:srgbClr>
            </a:innerShdw>
          </a:effectLst>
        </p:spPr>
        <p:txBody>
          <a:bodyPr anchor="ctr">
            <a:normAutofit/>
          </a:bodyPr>
          <a:lstStyle/>
          <a:p>
            <a:pPr algn="ctr"/>
            <a:r>
              <a:rPr lang="es-ES_tradnl" sz="4400">
                <a:latin typeface="Helvetica" charset="0"/>
                <a:cs typeface="Helvetica" charset="0"/>
              </a:rPr>
              <a:t>Creación de grupo de preguntas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5923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19809</TotalTime>
  <Words>603</Words>
  <Application>Microsoft Office PowerPoint</Application>
  <PresentationFormat>Presentación en pantalla (4:3)</PresentationFormat>
  <Paragraphs>98</Paragraphs>
  <Slides>52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52</vt:i4>
      </vt:variant>
    </vt:vector>
  </HeadingPairs>
  <TitlesOfParts>
    <vt:vector size="53" baseType="lpstr">
      <vt:lpstr>Tema de Office</vt:lpstr>
      <vt:lpstr>LimeSurvey Guía básica de uso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Diapositiva 39</vt:lpstr>
      <vt:lpstr>Diapositiva 40</vt:lpstr>
      <vt:lpstr>Diapositiva 41</vt:lpstr>
      <vt:lpstr>Diapositiva 42</vt:lpstr>
      <vt:lpstr>Diapositiva 43</vt:lpstr>
      <vt:lpstr>Diapositiva 44</vt:lpstr>
      <vt:lpstr>Diapositiva 45</vt:lpstr>
      <vt:lpstr>Diapositiva 46</vt:lpstr>
      <vt:lpstr>Diapositiva 47</vt:lpstr>
      <vt:lpstr>Diapositiva 48</vt:lpstr>
      <vt:lpstr>Diapositiva 49</vt:lpstr>
      <vt:lpstr>Diapositiva 50</vt:lpstr>
      <vt:lpstr>Diapositiva 51</vt:lpstr>
      <vt:lpstr>GRACIAS!!!</vt:lpstr>
    </vt:vector>
  </TitlesOfParts>
  <Company>AT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Capacitación LimeSurvey</dc:title>
  <dc:creator>Andrés David Aparicio Alonso</dc:creator>
  <cp:lastModifiedBy>rcurini</cp:lastModifiedBy>
  <cp:revision>1940</cp:revision>
  <cp:lastPrinted>2011-01-26T16:43:25Z</cp:lastPrinted>
  <dcterms:created xsi:type="dcterms:W3CDTF">2011-01-26T18:26:42Z</dcterms:created>
  <dcterms:modified xsi:type="dcterms:W3CDTF">2013-07-31T19:15:41Z</dcterms:modified>
</cp:coreProperties>
</file>