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7" r:id="rId2"/>
    <p:sldId id="350" r:id="rId3"/>
    <p:sldId id="305" r:id="rId4"/>
    <p:sldId id="351" r:id="rId5"/>
    <p:sldId id="353" r:id="rId6"/>
    <p:sldId id="352" r:id="rId7"/>
  </p:sldIdLst>
  <p:sldSz cx="12192000" cy="6858000"/>
  <p:notesSz cx="6858000" cy="9144000"/>
  <p:defaultTextStyle>
    <a:defPPr>
      <a:defRPr lang="es-ES_trad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S" initials="YS" lastIdx="1" clrIdx="0">
    <p:extLst>
      <p:ext uri="{19B8F6BF-5375-455C-9EA6-DF929625EA0E}">
        <p15:presenceInfo xmlns:p15="http://schemas.microsoft.com/office/powerpoint/2012/main" userId="Y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9999"/>
    <a:srgbClr val="000099"/>
    <a:srgbClr val="0000CC"/>
    <a:srgbClr val="FFFF99"/>
    <a:srgbClr val="FFFFCC"/>
    <a:srgbClr val="F2F2F2"/>
    <a:srgbClr val="FF5050"/>
    <a:srgbClr val="F891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76" autoAdjust="0"/>
    <p:restoredTop sz="93571" autoAdjust="0"/>
  </p:normalViewPr>
  <p:slideViewPr>
    <p:cSldViewPr snapToGrid="0" snapToObjects="1">
      <p:cViewPr varScale="1">
        <p:scale>
          <a:sx n="68" d="100"/>
          <a:sy n="68" d="100"/>
        </p:scale>
        <p:origin x="1020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450"/>
    </p:cViewPr>
  </p:outlineViewPr>
  <p:notesTextViewPr>
    <p:cViewPr>
      <p:scale>
        <a:sx n="75" d="100"/>
        <a:sy n="75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A43290B-164D-1945-8DD5-4ACC8F3D2BCD}" type="datetimeFigureOut">
              <a:rPr lang="es-ES_tradnl"/>
              <a:pPr>
                <a:defRPr/>
              </a:pPr>
              <a:t>08/10/2020</a:t>
            </a:fld>
            <a:endParaRPr lang="es-ES_tradn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DAC299C-AABF-724F-9DFD-37D549356A1F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E10BB48-E228-C142-8476-D0A867442604}" type="datetimeFigureOut">
              <a:rPr lang="es-ES_tradnl"/>
              <a:pPr>
                <a:defRPr/>
              </a:pPr>
              <a:t>08/10/2020</a:t>
            </a:fld>
            <a:endParaRPr lang="es-ES_tradnl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_tradnl" noProof="0" dirty="0" smtClean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noProof="0" smtClean="0"/>
              <a:t>Haga clic para modificar los estilos de texto del patrón</a:t>
            </a:r>
          </a:p>
          <a:p>
            <a:pPr lvl="1"/>
            <a:r>
              <a:rPr lang="es-ES_tradnl" noProof="0" smtClean="0"/>
              <a:t>Segundo nivel</a:t>
            </a:r>
          </a:p>
          <a:p>
            <a:pPr lvl="2"/>
            <a:r>
              <a:rPr lang="es-ES_tradnl" noProof="0" smtClean="0"/>
              <a:t>Tercer nivel</a:t>
            </a:r>
          </a:p>
          <a:p>
            <a:pPr lvl="3"/>
            <a:r>
              <a:rPr lang="es-ES_tradnl" noProof="0" smtClean="0"/>
              <a:t>Cuarto nivel</a:t>
            </a:r>
          </a:p>
          <a:p>
            <a:pPr lvl="4"/>
            <a:r>
              <a:rPr lang="es-ES_tradnl" noProof="0" smtClean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9E1ED7B-C595-3C49-AF12-E700DE43FF57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77398-03BC-434B-A432-E58A91E7D498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90152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E1ED7B-C595-3C49-AF12-E700DE43FF57}" type="slidenum">
              <a:rPr lang="es-ES_tradnl" smtClean="0"/>
              <a:pPr>
                <a:defRPr/>
              </a:pPr>
              <a:t>3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707065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4572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0229" y="3350776"/>
            <a:ext cx="11146971" cy="1421928"/>
          </a:xfrm>
        </p:spPr>
        <p:txBody>
          <a:bodyPr wrap="square" anchor="b">
            <a:normAutofit/>
          </a:bodyPr>
          <a:lstStyle>
            <a:lvl1pPr algn="ctr"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5030244"/>
            <a:ext cx="9144000" cy="54324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45993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88640"/>
            <a:ext cx="11247040" cy="1008112"/>
          </a:xfrm>
        </p:spPr>
        <p:txBody>
          <a:bodyPr>
            <a:normAutofit/>
          </a:bodyPr>
          <a:lstStyle>
            <a:lvl1pPr>
              <a:defRPr sz="3200" b="1">
                <a:solidFill>
                  <a:srgbClr val="585858"/>
                </a:solidFill>
              </a:defRPr>
            </a:lvl1pPr>
          </a:lstStyle>
          <a:p>
            <a:r>
              <a:rPr lang="es-ES" dirty="0" smtClean="0"/>
              <a:t>Título</a:t>
            </a:r>
            <a:endParaRPr lang="es-CL" dirty="0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0" hasCustomPrompt="1"/>
          </p:nvPr>
        </p:nvSpPr>
        <p:spPr>
          <a:xfrm>
            <a:off x="624416" y="1340768"/>
            <a:ext cx="11328235" cy="532859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</a:lstStyle>
          <a:p>
            <a:pPr lvl="0"/>
            <a:r>
              <a:rPr lang="es-ES" dirty="0" smtClean="0"/>
              <a:t>Primer nivel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1673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88640"/>
            <a:ext cx="11247040" cy="1008112"/>
          </a:xfrm>
        </p:spPr>
        <p:txBody>
          <a:bodyPr>
            <a:normAutofit/>
          </a:bodyPr>
          <a:lstStyle>
            <a:lvl1pPr>
              <a:defRPr sz="3200" b="1">
                <a:solidFill>
                  <a:srgbClr val="585858"/>
                </a:solidFill>
              </a:defRPr>
            </a:lvl1pPr>
          </a:lstStyle>
          <a:p>
            <a:r>
              <a:rPr lang="es-ES" dirty="0" smtClean="0"/>
              <a:t>Título</a:t>
            </a:r>
            <a:endParaRPr lang="es-CL" dirty="0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0" hasCustomPrompt="1"/>
          </p:nvPr>
        </p:nvSpPr>
        <p:spPr>
          <a:xfrm>
            <a:off x="624416" y="1340768"/>
            <a:ext cx="11328235" cy="532859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</a:lstStyle>
          <a:p>
            <a:pPr lvl="0"/>
            <a:r>
              <a:rPr lang="es-ES" dirty="0" smtClean="0"/>
              <a:t>Primer nivel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441378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88640"/>
            <a:ext cx="11247040" cy="1008112"/>
          </a:xfrm>
        </p:spPr>
        <p:txBody>
          <a:bodyPr>
            <a:normAutofit/>
          </a:bodyPr>
          <a:lstStyle>
            <a:lvl1pPr>
              <a:defRPr sz="3200" b="1">
                <a:solidFill>
                  <a:srgbClr val="585858"/>
                </a:solidFill>
              </a:defRPr>
            </a:lvl1pPr>
          </a:lstStyle>
          <a:p>
            <a:r>
              <a:rPr lang="es-ES" dirty="0" smtClean="0"/>
              <a:t>Título</a:t>
            </a:r>
            <a:endParaRPr lang="es-CL" dirty="0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0" hasCustomPrompt="1"/>
          </p:nvPr>
        </p:nvSpPr>
        <p:spPr>
          <a:xfrm>
            <a:off x="624416" y="1340768"/>
            <a:ext cx="11328235" cy="532859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</a:lstStyle>
          <a:p>
            <a:pPr lvl="0"/>
            <a:r>
              <a:rPr lang="es-ES" dirty="0" smtClean="0"/>
              <a:t>Primer nivel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49154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88640"/>
            <a:ext cx="11247040" cy="1008112"/>
          </a:xfrm>
        </p:spPr>
        <p:txBody>
          <a:bodyPr>
            <a:normAutofit/>
          </a:bodyPr>
          <a:lstStyle>
            <a:lvl1pPr>
              <a:defRPr sz="3200" b="1">
                <a:solidFill>
                  <a:srgbClr val="585858"/>
                </a:solidFill>
              </a:defRPr>
            </a:lvl1pPr>
          </a:lstStyle>
          <a:p>
            <a:r>
              <a:rPr lang="es-ES" dirty="0" smtClean="0"/>
              <a:t>Título</a:t>
            </a:r>
            <a:endParaRPr lang="es-CL" dirty="0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0" hasCustomPrompt="1"/>
          </p:nvPr>
        </p:nvSpPr>
        <p:spPr>
          <a:xfrm>
            <a:off x="624416" y="1340768"/>
            <a:ext cx="11328235" cy="532859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</a:lstStyle>
          <a:p>
            <a:pPr lvl="0"/>
            <a:r>
              <a:rPr lang="es-ES" dirty="0" smtClean="0"/>
              <a:t>Primer nivel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50412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445000"/>
            <a:ext cx="9901646" cy="1117600"/>
          </a:xfrm>
        </p:spPr>
        <p:txBody>
          <a:bodyPr/>
          <a:lstStyle>
            <a:lvl1pPr marL="0" indent="0">
              <a:buNone/>
              <a:defRPr sz="32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831850" y="2305498"/>
            <a:ext cx="9901646" cy="1866451"/>
          </a:xfrm>
        </p:spPr>
        <p:txBody>
          <a:bodyPr anchor="b" anchorCtr="0">
            <a:normAutofit/>
          </a:bodyPr>
          <a:lstStyle>
            <a:lvl1pPr algn="l">
              <a:defRPr sz="4400" b="1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21248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649358" y="3604591"/>
            <a:ext cx="11025808" cy="1643270"/>
          </a:xfrm>
        </p:spPr>
        <p:txBody>
          <a:bodyPr anchor="b" anchorCtr="0"/>
          <a:lstStyle>
            <a:lvl1pPr algn="l">
              <a:defRPr sz="4400" b="1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658369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o 8"/>
          <p:cNvGrpSpPr/>
          <p:nvPr userDrawn="1"/>
        </p:nvGrpSpPr>
        <p:grpSpPr>
          <a:xfrm>
            <a:off x="-19050" y="-19050"/>
            <a:ext cx="12230100" cy="6896100"/>
            <a:chOff x="-19050" y="-19050"/>
            <a:chExt cx="12230100" cy="6896100"/>
          </a:xfrm>
        </p:grpSpPr>
        <p:pic>
          <p:nvPicPr>
            <p:cNvPr id="10" name="Imagen 9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-19050" y="-19050"/>
              <a:ext cx="12230100" cy="6896100"/>
            </a:xfrm>
            <a:prstGeom prst="rect">
              <a:avLst/>
            </a:prstGeom>
          </p:spPr>
        </p:pic>
        <p:pic>
          <p:nvPicPr>
            <p:cNvPr id="11" name="Imagen 10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0084083" y="6222577"/>
              <a:ext cx="1691323" cy="435957"/>
            </a:xfrm>
            <a:prstGeom prst="rect">
              <a:avLst/>
            </a:prstGeom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39686" y="102734"/>
            <a:ext cx="10880035" cy="1103214"/>
          </a:xfrm>
        </p:spPr>
        <p:txBody>
          <a:bodyPr anchor="ctr" anchorCtr="0">
            <a:normAutofit/>
          </a:bodyPr>
          <a:lstStyle>
            <a:lvl1pPr algn="l">
              <a:defRPr sz="3600" b="1">
                <a:solidFill>
                  <a:schemeClr val="accent1">
                    <a:lumMod val="75000"/>
                  </a:schemeClr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39687" y="1389836"/>
            <a:ext cx="10880035" cy="4825433"/>
          </a:xfrm>
        </p:spPr>
        <p:txBody>
          <a:bodyPr>
            <a:normAutofit/>
          </a:bodyPr>
          <a:lstStyle>
            <a:lvl1pPr>
              <a:spcAft>
                <a:spcPts val="600"/>
              </a:spcAft>
              <a:defRPr sz="34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  <a:lvl2pPr>
              <a:spcAft>
                <a:spcPts val="500"/>
              </a:spcAft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096574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o 8"/>
          <p:cNvGrpSpPr/>
          <p:nvPr userDrawn="1"/>
        </p:nvGrpSpPr>
        <p:grpSpPr>
          <a:xfrm>
            <a:off x="-19050" y="-19050"/>
            <a:ext cx="12230100" cy="6896100"/>
            <a:chOff x="-19050" y="-19050"/>
            <a:chExt cx="12230100" cy="6896100"/>
          </a:xfrm>
        </p:grpSpPr>
        <p:pic>
          <p:nvPicPr>
            <p:cNvPr id="10" name="Imagen 9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-19050" y="-19050"/>
              <a:ext cx="12230100" cy="6896100"/>
            </a:xfrm>
            <a:prstGeom prst="rect">
              <a:avLst/>
            </a:prstGeom>
          </p:spPr>
        </p:pic>
        <p:pic>
          <p:nvPicPr>
            <p:cNvPr id="11" name="Imagen 10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0084083" y="6222577"/>
              <a:ext cx="1691323" cy="435957"/>
            </a:xfrm>
            <a:prstGeom prst="rect">
              <a:avLst/>
            </a:prstGeom>
          </p:spPr>
        </p:pic>
      </p:grp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27653" y="119270"/>
            <a:ext cx="11092070" cy="6095999"/>
          </a:xfrm>
        </p:spPr>
        <p:txBody>
          <a:bodyPr>
            <a:normAutofit/>
          </a:bodyPr>
          <a:lstStyle>
            <a:lvl1pPr>
              <a:spcAft>
                <a:spcPts val="600"/>
              </a:spcAft>
              <a:defRPr sz="34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  <a:lvl2pPr>
              <a:spcAft>
                <a:spcPts val="500"/>
              </a:spcAft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300095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/>
          <p:cNvGrpSpPr/>
          <p:nvPr userDrawn="1"/>
        </p:nvGrpSpPr>
        <p:grpSpPr>
          <a:xfrm>
            <a:off x="-19050" y="-19050"/>
            <a:ext cx="12230100" cy="6896100"/>
            <a:chOff x="-19050" y="-19050"/>
            <a:chExt cx="12230100" cy="6896100"/>
          </a:xfrm>
        </p:grpSpPr>
        <p:pic>
          <p:nvPicPr>
            <p:cNvPr id="13" name="Imagen 12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-19050" y="-19050"/>
              <a:ext cx="12230100" cy="6896100"/>
            </a:xfrm>
            <a:prstGeom prst="rect">
              <a:avLst/>
            </a:prstGeom>
          </p:spPr>
        </p:pic>
        <p:pic>
          <p:nvPicPr>
            <p:cNvPr id="14" name="Imagen 13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0084083" y="6222577"/>
              <a:ext cx="1691323" cy="435957"/>
            </a:xfrm>
            <a:prstGeom prst="rect">
              <a:avLst/>
            </a:prstGeom>
          </p:spPr>
        </p:pic>
      </p:grp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046920" y="1497496"/>
            <a:ext cx="5287619" cy="4903303"/>
          </a:xfrm>
        </p:spPr>
        <p:txBody>
          <a:bodyPr/>
          <a:lstStyle>
            <a:lvl1pPr>
              <a:spcAft>
                <a:spcPts val="600"/>
              </a:spcAft>
              <a:defRPr sz="32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spcAft>
                <a:spcPts val="400"/>
              </a:spcAft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2200"/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556512" y="1497496"/>
            <a:ext cx="5396947" cy="4903303"/>
          </a:xfrm>
        </p:spPr>
        <p:txBody>
          <a:bodyPr/>
          <a:lstStyle>
            <a:lvl1pPr>
              <a:spcAft>
                <a:spcPts val="600"/>
              </a:spcAft>
              <a:defRPr lang="es-ES" sz="3200" b="1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lvl1pPr>
            <a:lvl2pPr>
              <a:spcBef>
                <a:spcPts val="500"/>
              </a:spcBef>
              <a:spcAft>
                <a:spcPts val="400"/>
              </a:spcAft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2200"/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marL="228600" lvl="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</a:pPr>
            <a:r>
              <a:rPr lang="es-ES" smtClean="0"/>
              <a:t>Editar el estilo de texto del patrón</a:t>
            </a:r>
          </a:p>
          <a:p>
            <a:pPr marL="228600" lvl="1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</a:pPr>
            <a:r>
              <a:rPr lang="es-ES" smtClean="0"/>
              <a:t>Segundo nivel</a:t>
            </a:r>
          </a:p>
          <a:p>
            <a:pPr marL="228600" lvl="2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</a:pPr>
            <a:r>
              <a:rPr lang="es-ES" smtClean="0"/>
              <a:t>Tercer nivel</a:t>
            </a:r>
          </a:p>
          <a:p>
            <a:pPr marL="228600" lvl="3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</a:pPr>
            <a:r>
              <a:rPr lang="es-ES" smtClean="0"/>
              <a:t>Cuarto nivel</a:t>
            </a:r>
          </a:p>
          <a:p>
            <a:pPr marL="228600" lvl="4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</a:pPr>
            <a:r>
              <a:rPr lang="es-ES" smtClean="0"/>
              <a:t>Quinto nivel</a:t>
            </a:r>
            <a:endParaRPr lang="es-ES_tradnl" dirty="0"/>
          </a:p>
        </p:txBody>
      </p:sp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1046921" y="0"/>
            <a:ext cx="10906539" cy="1232452"/>
          </a:xfrm>
        </p:spPr>
        <p:txBody>
          <a:bodyPr anchor="ctr" anchorCtr="0">
            <a:normAutofit/>
          </a:bodyPr>
          <a:lstStyle>
            <a:lvl1pPr algn="l">
              <a:defRPr sz="4000" b="1">
                <a:solidFill>
                  <a:schemeClr val="accent1">
                    <a:lumMod val="75000"/>
                  </a:schemeClr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819657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/>
          <p:cNvGrpSpPr/>
          <p:nvPr userDrawn="1"/>
        </p:nvGrpSpPr>
        <p:grpSpPr>
          <a:xfrm>
            <a:off x="-19050" y="-19050"/>
            <a:ext cx="12230100" cy="6896100"/>
            <a:chOff x="-19050" y="-19050"/>
            <a:chExt cx="12230100" cy="6896100"/>
          </a:xfrm>
        </p:grpSpPr>
        <p:pic>
          <p:nvPicPr>
            <p:cNvPr id="13" name="Imagen 12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-19050" y="-19050"/>
              <a:ext cx="12230100" cy="6896100"/>
            </a:xfrm>
            <a:prstGeom prst="rect">
              <a:avLst/>
            </a:prstGeom>
          </p:spPr>
        </p:pic>
        <p:pic>
          <p:nvPicPr>
            <p:cNvPr id="14" name="Imagen 13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0084083" y="6222577"/>
              <a:ext cx="1691323" cy="435957"/>
            </a:xfrm>
            <a:prstGeom prst="rect">
              <a:avLst/>
            </a:prstGeom>
          </p:spPr>
        </p:pic>
      </p:grp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685182" y="1338469"/>
            <a:ext cx="6202018" cy="466559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s-ES_tradnl" noProof="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073426" y="1338469"/>
            <a:ext cx="4306957" cy="486354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1073426" y="0"/>
            <a:ext cx="10813774" cy="991009"/>
          </a:xfrm>
        </p:spPr>
        <p:txBody>
          <a:bodyPr anchor="ctr" anchorCtr="0"/>
          <a:lstStyle>
            <a:lvl1pPr algn="ctr">
              <a:defRPr sz="3600" b="1">
                <a:solidFill>
                  <a:srgbClr val="000099"/>
                </a:solidFill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12990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225287" y="172278"/>
            <a:ext cx="11688417" cy="874644"/>
          </a:xfrm>
        </p:spPr>
        <p:txBody>
          <a:bodyPr anchor="t">
            <a:normAutofit/>
          </a:bodyPr>
          <a:lstStyle>
            <a:lvl1pPr algn="ctr">
              <a:defRPr sz="4000" b="1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 dirty="0"/>
          </a:p>
        </p:txBody>
      </p:sp>
      <p:pic>
        <p:nvPicPr>
          <p:cNvPr id="2" name="Imagen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32427" y="6135333"/>
            <a:ext cx="1367755" cy="352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030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32427" y="6135333"/>
            <a:ext cx="1367755" cy="352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092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 userDrawn="1">
            <p:ph type="title"/>
          </p:nvPr>
        </p:nvSpPr>
        <p:spPr bwMode="auto">
          <a:xfrm>
            <a:off x="899886" y="0"/>
            <a:ext cx="1111983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_tradnl" dirty="0"/>
              <a:t>Haga clic para modificar el estilo de título del patrón</a:t>
            </a:r>
          </a:p>
        </p:txBody>
      </p:sp>
      <p:sp>
        <p:nvSpPr>
          <p:cNvPr id="1027" name="Marcador de texto 2"/>
          <p:cNvSpPr>
            <a:spLocks noGrp="1"/>
          </p:cNvSpPr>
          <p:nvPr userDrawn="1">
            <p:ph type="body" idx="1"/>
          </p:nvPr>
        </p:nvSpPr>
        <p:spPr bwMode="auto">
          <a:xfrm>
            <a:off x="899887" y="1510747"/>
            <a:ext cx="11119834" cy="4929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s-ES_tradnl" altLang="es-ES_tradnl" dirty="0"/>
              <a:t>Haga clic para modificar los estilos de texto del patrón</a:t>
            </a:r>
          </a:p>
          <a:p>
            <a:pPr lvl="1"/>
            <a:r>
              <a:rPr lang="es-ES_tradnl" altLang="es-ES_tradnl" dirty="0"/>
              <a:t>Segundo nivel</a:t>
            </a:r>
          </a:p>
          <a:p>
            <a:pPr lvl="2"/>
            <a:r>
              <a:rPr lang="es-ES_tradnl" altLang="es-ES_tradnl" dirty="0"/>
              <a:t>Tercer nivel</a:t>
            </a:r>
          </a:p>
          <a:p>
            <a:pPr lvl="3"/>
            <a:r>
              <a:rPr lang="es-ES_tradnl" altLang="es-ES_tradnl" dirty="0"/>
              <a:t>Cuarto nivel</a:t>
            </a:r>
          </a:p>
          <a:p>
            <a:pPr lvl="4"/>
            <a:r>
              <a:rPr lang="es-ES_tradnl" altLang="es-ES_tradnl" dirty="0"/>
              <a:t>Quinto nivel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4" r:id="rId3"/>
    <p:sldLayoutId id="2147483650" r:id="rId4"/>
    <p:sldLayoutId id="2147483672" r:id="rId5"/>
    <p:sldLayoutId id="2147483652" r:id="rId6"/>
    <p:sldLayoutId id="2147483657" r:id="rId7"/>
    <p:sldLayoutId id="2147483659" r:id="rId8"/>
    <p:sldLayoutId id="2147483666" r:id="rId9"/>
    <p:sldLayoutId id="2147483668" r:id="rId10"/>
    <p:sldLayoutId id="2147483669" r:id="rId11"/>
    <p:sldLayoutId id="2147483670" r:id="rId12"/>
    <p:sldLayoutId id="2147483671" r:id="rId13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800" b="1" kern="1200">
          <a:solidFill>
            <a:srgbClr val="000099"/>
          </a:solidFill>
          <a:latin typeface="+mn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3400" b="1" kern="1200">
          <a:solidFill>
            <a:schemeClr val="tx1">
              <a:lumMod val="65000"/>
              <a:lumOff val="35000"/>
            </a:schemeClr>
          </a:solidFill>
          <a:latin typeface="+mj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3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Adaptaciones exitosas en tiempos de trabajo a distancia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24000" y="5030244"/>
            <a:ext cx="9433560" cy="806676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06 octubre de 2020</a:t>
            </a:r>
            <a:endParaRPr lang="es-ES" dirty="0" smtClean="0"/>
          </a:p>
          <a:p>
            <a:r>
              <a:rPr lang="es-ES" dirty="0" smtClean="0"/>
              <a:t>Equipo MIDE UC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90901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Mesa de Ayuda telefónica </a:t>
            </a:r>
            <a:r>
              <a:rPr lang="es-CL" dirty="0" smtClean="0"/>
              <a:t>con tecnología </a:t>
            </a:r>
            <a:r>
              <a:rPr lang="es-CL" dirty="0" err="1" smtClean="0"/>
              <a:t>Zoiper</a:t>
            </a:r>
            <a:r>
              <a:rPr lang="es-CL" dirty="0" smtClean="0"/>
              <a:t> – Proyecto Docentemás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59663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Antecedentes</a:t>
            </a:r>
            <a:endParaRPr lang="es-CL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dirty="0" smtClean="0"/>
              <a:t>Mesa de Ayuda telefónica </a:t>
            </a:r>
            <a:r>
              <a:rPr lang="es-CL" dirty="0" smtClean="0"/>
              <a:t>a </a:t>
            </a:r>
            <a:r>
              <a:rPr lang="es-CL" dirty="0"/>
              <a:t>Coordinadores comunales y territoriales, Sostenedores y Encargados de jardines infantiles de todo el país</a:t>
            </a:r>
            <a:r>
              <a:rPr lang="es-CL" dirty="0" smtClean="0"/>
              <a:t>.</a:t>
            </a:r>
          </a:p>
          <a:p>
            <a:pPr lvl="1"/>
            <a:r>
              <a:rPr lang="es-CL" dirty="0"/>
              <a:t>2 Mesas de ayuda, </a:t>
            </a:r>
            <a:r>
              <a:rPr lang="es-CL" dirty="0" smtClean="0"/>
              <a:t>una </a:t>
            </a:r>
            <a:r>
              <a:rPr lang="es-CL" dirty="0"/>
              <a:t>para MUN/SLE y otra para PS/AD y </a:t>
            </a:r>
            <a:r>
              <a:rPr lang="es-CL" dirty="0" smtClean="0"/>
              <a:t>Jardines Infantiles, </a:t>
            </a:r>
            <a:r>
              <a:rPr lang="es-CL" dirty="0"/>
              <a:t>funcionan con números </a:t>
            </a:r>
            <a:r>
              <a:rPr lang="es-CL" dirty="0" smtClean="0"/>
              <a:t>distintos.</a:t>
            </a:r>
            <a:endParaRPr lang="es-CL" dirty="0"/>
          </a:p>
          <a:p>
            <a:pPr lvl="1"/>
            <a:r>
              <a:rPr lang="es-CL" dirty="0" smtClean="0"/>
              <a:t>Telefonía IP, administrada por la Dirección de Informática del campus (requiere equipos telefónicos especiales conectados a red UC).</a:t>
            </a:r>
          </a:p>
          <a:p>
            <a:pPr lvl="1"/>
            <a:r>
              <a:rPr lang="es-CL" dirty="0" smtClean="0"/>
              <a:t>Funciona todo el año y es atendida por profesionales del equipo DM (Asistentes de Gestión Local</a:t>
            </a:r>
            <a:r>
              <a:rPr lang="es-CL" dirty="0" smtClean="0"/>
              <a:t>). Ambas mesas de ayuda se conectan a los mismos anexos de las asistentes.</a:t>
            </a:r>
            <a:endParaRPr lang="es-CL" dirty="0" smtClean="0"/>
          </a:p>
          <a:p>
            <a:pPr marL="228600" lvl="1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</a:pPr>
            <a:r>
              <a:rPr lang="es-ES" sz="3400" b="1" dirty="0" smtClean="0"/>
              <a:t>Dificultades experimentadas a fines de 2019 (prohibición </a:t>
            </a:r>
            <a:r>
              <a:rPr lang="es-ES" sz="3400" b="1" dirty="0"/>
              <a:t>acceso al campus durante estallido </a:t>
            </a:r>
            <a:r>
              <a:rPr lang="es-ES" sz="3400" b="1" dirty="0" smtClean="0"/>
              <a:t>social). </a:t>
            </a:r>
          </a:p>
          <a:p>
            <a:pPr marL="228600" lvl="1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</a:pPr>
            <a:r>
              <a:rPr lang="es-ES" sz="3400" b="1" dirty="0" smtClean="0"/>
              <a:t>Necesidad de </a:t>
            </a:r>
            <a:r>
              <a:rPr lang="es-CL" sz="3400" b="1" dirty="0" smtClean="0"/>
              <a:t>asegurar </a:t>
            </a:r>
            <a:r>
              <a:rPr lang="es-CL" sz="3400" b="1" dirty="0"/>
              <a:t>continuidad </a:t>
            </a:r>
            <a:r>
              <a:rPr lang="es-CL" sz="3400" b="1" dirty="0" smtClean="0"/>
              <a:t>de </a:t>
            </a:r>
            <a:r>
              <a:rPr lang="es-CL" sz="3400" b="1" dirty="0" smtClean="0"/>
              <a:t>funcionamiento de Mesa de Ayuda </a:t>
            </a:r>
            <a:r>
              <a:rPr lang="es-CL" sz="3400" b="1" dirty="0" smtClean="0"/>
              <a:t>trabajando </a:t>
            </a:r>
            <a:r>
              <a:rPr lang="es-CL" sz="3400" b="1" dirty="0"/>
              <a:t>a </a:t>
            </a:r>
            <a:r>
              <a:rPr lang="es-CL" sz="3400" b="1" dirty="0" smtClean="0"/>
              <a:t>distancia (se trata de requerimiento contractual).</a:t>
            </a:r>
            <a:endParaRPr lang="es-CL" sz="3400" b="1" dirty="0"/>
          </a:p>
        </p:txBody>
      </p:sp>
    </p:spTree>
    <p:extLst>
      <p:ext uri="{BB962C8B-B14F-4D97-AF65-F5344CB8AC3E}">
        <p14:creationId xmlns:p14="http://schemas.microsoft.com/office/powerpoint/2010/main" val="299390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Solución – Software </a:t>
            </a:r>
            <a:r>
              <a:rPr lang="es-CL" dirty="0" err="1" smtClean="0"/>
              <a:t>Zoiper</a:t>
            </a:r>
            <a:r>
              <a:rPr lang="es-CL" dirty="0" smtClean="0"/>
              <a:t> + VPN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s-CL" dirty="0" smtClean="0"/>
              <a:t>SW </a:t>
            </a:r>
            <a:r>
              <a:rPr lang="es-CL" dirty="0"/>
              <a:t>telefonía IP “</a:t>
            </a:r>
            <a:r>
              <a:rPr lang="es-CL" dirty="0" err="1" smtClean="0"/>
              <a:t>Zoiper</a:t>
            </a:r>
            <a:r>
              <a:rPr lang="es-CL" dirty="0" smtClean="0"/>
              <a:t>” (versión gratuita): </a:t>
            </a:r>
          </a:p>
          <a:p>
            <a:pPr lvl="1"/>
            <a:r>
              <a:rPr lang="es-CL" dirty="0" smtClean="0"/>
              <a:t>Tiene casi </a:t>
            </a:r>
            <a:r>
              <a:rPr lang="es-CL" dirty="0"/>
              <a:t>las mismas funcionalidades que los teléfonos de las oficinas para gestionar los llamados (contestar, rechazar, dejar en espera un llamado</a:t>
            </a:r>
            <a:r>
              <a:rPr lang="es-CL" dirty="0" smtClean="0"/>
              <a:t>, pausarse para dejar de recibir llamados, </a:t>
            </a:r>
            <a:r>
              <a:rPr lang="es-CL" dirty="0"/>
              <a:t>etc</a:t>
            </a:r>
            <a:r>
              <a:rPr lang="es-CL" dirty="0" smtClean="0"/>
              <a:t>.) y mantiene calidad de audio.</a:t>
            </a:r>
          </a:p>
          <a:p>
            <a:pPr lvl="1"/>
            <a:r>
              <a:rPr lang="es-CL" dirty="0" smtClean="0"/>
              <a:t>Configuración de anexos IP en notebooks.</a:t>
            </a:r>
          </a:p>
          <a:p>
            <a:pPr lvl="1"/>
            <a:r>
              <a:rPr lang="es-CL" dirty="0" smtClean="0"/>
              <a:t>Conexión </a:t>
            </a:r>
            <a:r>
              <a:rPr lang="es-CL" dirty="0"/>
              <a:t>a la plataforma de llamados de la Dirección de Informática de la UC</a:t>
            </a:r>
            <a:r>
              <a:rPr lang="es-CL" dirty="0" smtClean="0"/>
              <a:t>. Esto permite que el usuario no experimente ningún cambio (sigue llamando a los mismos números de siempre).</a:t>
            </a:r>
            <a:endParaRPr lang="es-CL" dirty="0" smtClean="0"/>
          </a:p>
          <a:p>
            <a:pPr lvl="0"/>
            <a:r>
              <a:rPr lang="es-CL" dirty="0"/>
              <a:t> </a:t>
            </a:r>
            <a:r>
              <a:rPr lang="es-CL" dirty="0" smtClean="0"/>
              <a:t>SW </a:t>
            </a:r>
            <a:r>
              <a:rPr lang="es-CL" dirty="0" err="1"/>
              <a:t>Cysco</a:t>
            </a:r>
            <a:r>
              <a:rPr lang="es-CL" dirty="0"/>
              <a:t> </a:t>
            </a:r>
            <a:r>
              <a:rPr lang="es-CL" dirty="0" err="1" smtClean="0"/>
              <a:t>Any</a:t>
            </a:r>
            <a:r>
              <a:rPr lang="es-CL" dirty="0" smtClean="0"/>
              <a:t> </a:t>
            </a:r>
            <a:r>
              <a:rPr lang="es-CL" dirty="0" err="1" smtClean="0"/>
              <a:t>Connect</a:t>
            </a:r>
            <a:r>
              <a:rPr lang="es-CL" dirty="0" smtClean="0"/>
              <a:t> (VPN): </a:t>
            </a:r>
            <a:r>
              <a:rPr lang="es-CL" b="0" dirty="0" smtClean="0"/>
              <a:t>conexión </a:t>
            </a:r>
            <a:r>
              <a:rPr lang="es-CL" b="0" dirty="0"/>
              <a:t>a la plataforma de llamados debe ser desde la red UC. </a:t>
            </a:r>
            <a:endParaRPr lang="es-CL" b="0" dirty="0" smtClean="0"/>
          </a:p>
          <a:p>
            <a:r>
              <a:rPr lang="es-CL" dirty="0" smtClean="0"/>
              <a:t>Plataforma </a:t>
            </a:r>
            <a:r>
              <a:rPr lang="es-CL" dirty="0" err="1" smtClean="0"/>
              <a:t>Queuemetrics</a:t>
            </a:r>
            <a:r>
              <a:rPr lang="es-CL" dirty="0" smtClean="0"/>
              <a:t> (plataforma de llamados): </a:t>
            </a:r>
            <a:r>
              <a:rPr lang="es-CL" b="0" dirty="0" smtClean="0"/>
              <a:t>todos </a:t>
            </a:r>
            <a:r>
              <a:rPr lang="es-CL" b="0" dirty="0"/>
              <a:t>los llamados quedan grabados y pueden ser monitoreados por la </a:t>
            </a:r>
            <a:r>
              <a:rPr lang="es-CL" b="0" dirty="0" smtClean="0"/>
              <a:t>supervisión, igual que en funcionamiento presencial.</a:t>
            </a:r>
          </a:p>
        </p:txBody>
      </p:sp>
    </p:spTree>
    <p:extLst>
      <p:ext uri="{BB962C8B-B14F-4D97-AF65-F5344CB8AC3E}">
        <p14:creationId xmlns:p14="http://schemas.microsoft.com/office/powerpoint/2010/main" val="2826937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/>
          <a:srcRect l="20523" t="8854" r="17789" b="14757"/>
          <a:stretch/>
        </p:blipFill>
        <p:spPr>
          <a:xfrm>
            <a:off x="1828800" y="654613"/>
            <a:ext cx="8356600" cy="5817886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4" name="Llamada rectangular redondeada 3"/>
          <p:cNvSpPr/>
          <p:nvPr/>
        </p:nvSpPr>
        <p:spPr>
          <a:xfrm>
            <a:off x="431800" y="118190"/>
            <a:ext cx="1524000" cy="478710"/>
          </a:xfrm>
          <a:prstGeom prst="wedgeRoundRectCallout">
            <a:avLst>
              <a:gd name="adj1" fmla="val 59167"/>
              <a:gd name="adj2" fmla="val 142089"/>
              <a:gd name="adj3" fmla="val 16667"/>
            </a:avLst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Anexo IP</a:t>
            </a:r>
            <a:endParaRPr lang="es-CL" dirty="0"/>
          </a:p>
        </p:txBody>
      </p:sp>
      <p:sp>
        <p:nvSpPr>
          <p:cNvPr id="6" name="Llamada rectangular redondeada 5"/>
          <p:cNvSpPr/>
          <p:nvPr/>
        </p:nvSpPr>
        <p:spPr>
          <a:xfrm>
            <a:off x="9486900" y="3098800"/>
            <a:ext cx="1803400" cy="584200"/>
          </a:xfrm>
          <a:prstGeom prst="wedgeRoundRectCallout">
            <a:avLst>
              <a:gd name="adj1" fmla="val -113486"/>
              <a:gd name="adj2" fmla="val -71582"/>
              <a:gd name="adj3" fmla="val 16667"/>
            </a:avLst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N° que llama o al que se llama</a:t>
            </a:r>
            <a:endParaRPr lang="es-CL" dirty="0"/>
          </a:p>
        </p:txBody>
      </p:sp>
      <p:sp>
        <p:nvSpPr>
          <p:cNvPr id="7" name="Llamada rectangular redondeada 6"/>
          <p:cNvSpPr/>
          <p:nvPr/>
        </p:nvSpPr>
        <p:spPr>
          <a:xfrm>
            <a:off x="9486900" y="2330234"/>
            <a:ext cx="1803400" cy="584200"/>
          </a:xfrm>
          <a:prstGeom prst="wedgeRoundRectCallout">
            <a:avLst>
              <a:gd name="adj1" fmla="val -139976"/>
              <a:gd name="adj2" fmla="val 4338"/>
              <a:gd name="adj3" fmla="val 16667"/>
            </a:avLst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Estabilidad conexión</a:t>
            </a:r>
            <a:endParaRPr lang="es-CL" dirty="0"/>
          </a:p>
        </p:txBody>
      </p:sp>
      <p:sp>
        <p:nvSpPr>
          <p:cNvPr id="8" name="Llamada rectangular redondeada 7"/>
          <p:cNvSpPr/>
          <p:nvPr/>
        </p:nvSpPr>
        <p:spPr>
          <a:xfrm>
            <a:off x="8173329" y="254780"/>
            <a:ext cx="3685735" cy="584200"/>
          </a:xfrm>
          <a:prstGeom prst="wedgeRoundRectCallout">
            <a:avLst>
              <a:gd name="adj1" fmla="val -37919"/>
              <a:gd name="adj2" fmla="val 118485"/>
              <a:gd name="adj3" fmla="val 16667"/>
            </a:avLst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Dejar un llamado en espera, mientras se chequea información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43351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sz="half" idx="1"/>
          </p:nvPr>
        </p:nvSpPr>
        <p:spPr>
          <a:xfrm>
            <a:off x="1046920" y="1356817"/>
            <a:ext cx="5287619" cy="4832964"/>
          </a:xfrm>
          <a:solidFill>
            <a:schemeClr val="accent6">
              <a:lumMod val="20000"/>
              <a:lumOff val="80000"/>
            </a:schemeClr>
          </a:solidFill>
          <a:ln>
            <a:noFill/>
            <a:prstDash val="dash"/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L" sz="2700" dirty="0" smtClean="0">
                <a:solidFill>
                  <a:schemeClr val="accent6">
                    <a:lumMod val="50000"/>
                  </a:schemeClr>
                </a:solidFill>
              </a:rPr>
              <a:t>“los </a:t>
            </a:r>
            <a:r>
              <a:rPr lang="es-CL" sz="2700" dirty="0" err="1" smtClean="0">
                <a:solidFill>
                  <a:schemeClr val="accent6">
                    <a:lumMod val="50000"/>
                  </a:schemeClr>
                </a:solidFill>
              </a:rPr>
              <a:t>must</a:t>
            </a:r>
            <a:r>
              <a:rPr lang="es-CL" sz="2700" dirty="0" smtClean="0">
                <a:solidFill>
                  <a:schemeClr val="accent6">
                    <a:lumMod val="50000"/>
                  </a:schemeClr>
                </a:solidFill>
              </a:rPr>
              <a:t>”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sz="2600" dirty="0" smtClean="0"/>
              <a:t>Notebook compatible </a:t>
            </a:r>
            <a:r>
              <a:rPr lang="es-CL" sz="2600" dirty="0"/>
              <a:t>con </a:t>
            </a:r>
            <a:r>
              <a:rPr lang="es-CL" sz="2600" dirty="0" err="1" smtClean="0"/>
              <a:t>Zoiper</a:t>
            </a:r>
            <a:r>
              <a:rPr lang="es-CL" sz="2600" dirty="0" smtClean="0"/>
              <a:t> </a:t>
            </a:r>
            <a:r>
              <a:rPr lang="es-CL" sz="2600" dirty="0"/>
              <a:t>y </a:t>
            </a:r>
            <a:r>
              <a:rPr lang="es-CL" sz="2600" dirty="0" smtClean="0"/>
              <a:t>VPN </a:t>
            </a:r>
            <a:r>
              <a:rPr lang="es-CL" sz="2600" dirty="0" err="1"/>
              <a:t>Cysco</a:t>
            </a:r>
            <a:r>
              <a:rPr lang="es-CL" sz="2600" dirty="0"/>
              <a:t> </a:t>
            </a:r>
            <a:r>
              <a:rPr lang="es-CL" sz="2600" dirty="0" err="1"/>
              <a:t>Anny</a:t>
            </a:r>
            <a:r>
              <a:rPr lang="es-CL" sz="2600" dirty="0"/>
              <a:t> </a:t>
            </a:r>
            <a:r>
              <a:rPr lang="es-CL" sz="2600" dirty="0" err="1" smtClean="0"/>
              <a:t>Connect</a:t>
            </a:r>
            <a:r>
              <a:rPr lang="es-CL" sz="2600" dirty="0" smtClean="0"/>
              <a:t>: usamos modelos HP  </a:t>
            </a:r>
            <a:r>
              <a:rPr lang="es-CL" sz="2600" dirty="0"/>
              <a:t>Intel (R) Core (TM) i3-4005U CPU @ 1.7 GHz 1.7 </a:t>
            </a:r>
            <a:r>
              <a:rPr lang="es-CL" sz="2600" dirty="0" smtClean="0"/>
              <a:t>GHz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sz="2600" dirty="0" smtClean="0"/>
              <a:t>Coordinación con Informática MIDE y DI del campus (habilitación anexos, configuración de equipos, etc</a:t>
            </a:r>
            <a:r>
              <a:rPr lang="es-CL" sz="2600" dirty="0" smtClean="0"/>
              <a:t>. no es un proceso inmediato, requiere coordinación y preparación con ambas áreas)</a:t>
            </a:r>
            <a:endParaRPr lang="es-CL" sz="2600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2"/>
          </p:nvPr>
        </p:nvSpPr>
        <p:spPr>
          <a:xfrm>
            <a:off x="6556512" y="1356816"/>
            <a:ext cx="5396947" cy="4832965"/>
          </a:xfrm>
          <a:solidFill>
            <a:srgbClr val="FFCCCC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CL" sz="2700" dirty="0" smtClean="0">
                <a:solidFill>
                  <a:srgbClr val="C00000"/>
                </a:solidFill>
              </a:rPr>
              <a:t>“be </a:t>
            </a:r>
            <a:r>
              <a:rPr lang="es-CL" sz="2700" dirty="0" err="1" smtClean="0">
                <a:solidFill>
                  <a:srgbClr val="C00000"/>
                </a:solidFill>
              </a:rPr>
              <a:t>careful</a:t>
            </a:r>
            <a:r>
              <a:rPr lang="es-CL" sz="2700" dirty="0" smtClean="0">
                <a:solidFill>
                  <a:srgbClr val="C00000"/>
                </a:solidFill>
              </a:rPr>
              <a:t>”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sz="2600" dirty="0" smtClean="0"/>
              <a:t>Necesidad cuenta </a:t>
            </a:r>
            <a:r>
              <a:rPr lang="es-CL" sz="2600" dirty="0"/>
              <a:t>correo UC </a:t>
            </a:r>
            <a:r>
              <a:rPr lang="es-CL" sz="2600" dirty="0" smtClean="0"/>
              <a:t>(indispensable para conexión VPN</a:t>
            </a:r>
            <a:r>
              <a:rPr lang="es-CL" sz="2600" dirty="0" smtClean="0"/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sz="2600" dirty="0" smtClean="0"/>
              <a:t>Conectividad: VPN consume mucho ancho de </a:t>
            </a:r>
            <a:r>
              <a:rPr lang="es-CL" sz="2600" dirty="0" smtClean="0"/>
              <a:t>banda, problemas de conectividad afectan </a:t>
            </a:r>
            <a:r>
              <a:rPr lang="es-CL" sz="2600" dirty="0" smtClean="0"/>
              <a:t>calidad de audio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sz="2600" dirty="0" smtClean="0"/>
              <a:t>Dominio criterios de respuesta (equipo interno vs profesionales externos)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sz="2600" dirty="0" smtClean="0"/>
              <a:t>Supervisión (mayor demanda, dudas se multiplican)</a:t>
            </a:r>
            <a:endParaRPr lang="es-CL" sz="2600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Evaluación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85979261"/>
      </p:ext>
    </p:extLst>
  </p:cSld>
  <p:clrMapOvr>
    <a:masterClrMapping/>
  </p:clrMapOvr>
</p:sld>
</file>

<file path=ppt/theme/theme1.xml><?xml version="1.0" encoding="utf-8"?>
<a:theme xmlns:a="http://schemas.openxmlformats.org/drawingml/2006/main" name="PLANTILLA_PPT_MIDE_jun2018_ys">
  <a:themeElements>
    <a:clrScheme name="Personalizado 2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323F4F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PEIP 2019-03-13 con ACUERDOS" id="{B0C7F828-9357-4C8F-8740-CB6FCF7BAF8F}" vid="{1F9E62EF-EFF1-4923-9759-11911163D1EB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PLANTILLA_PPT_MIDE_mar2019_ys</Template>
  <TotalTime>104</TotalTime>
  <Words>441</Words>
  <Application>Microsoft Office PowerPoint</Application>
  <PresentationFormat>Panorámica</PresentationFormat>
  <Paragraphs>33</Paragraphs>
  <Slides>6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PLANTILLA_PPT_MIDE_jun2018_ys</vt:lpstr>
      <vt:lpstr>Adaptaciones exitosas en tiempos de trabajo a distancia</vt:lpstr>
      <vt:lpstr>Mesa de Ayuda telefónica con tecnología Zoiper – Proyecto Docentemás</vt:lpstr>
      <vt:lpstr>Antecedentes</vt:lpstr>
      <vt:lpstr>Solución – Software Zoiper + VPN </vt:lpstr>
      <vt:lpstr>Presentación de PowerPoint</vt:lpstr>
      <vt:lpstr>Evaluación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PORTADA</dc:title>
  <dc:creator>Docentemás</dc:creator>
  <cp:lastModifiedBy>Docentemás</cp:lastModifiedBy>
  <cp:revision>12</cp:revision>
  <dcterms:created xsi:type="dcterms:W3CDTF">2020-10-06T00:05:28Z</dcterms:created>
  <dcterms:modified xsi:type="dcterms:W3CDTF">2020-10-08T17:44:55Z</dcterms:modified>
</cp:coreProperties>
</file>