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2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7" r:id="rId2"/>
    <p:sldId id="430" r:id="rId3"/>
    <p:sldId id="431" r:id="rId4"/>
    <p:sldId id="425" r:id="rId5"/>
    <p:sldId id="432" r:id="rId6"/>
    <p:sldId id="433" r:id="rId7"/>
    <p:sldId id="434" r:id="rId8"/>
    <p:sldId id="427" r:id="rId9"/>
    <p:sldId id="426" r:id="rId10"/>
    <p:sldId id="428" r:id="rId11"/>
  </p:sldIdLst>
  <p:sldSz cx="12192000" cy="6858000"/>
  <p:notesSz cx="6858000" cy="9144000"/>
  <p:defaultTextStyle>
    <a:defPPr>
      <a:defRPr lang="es-ES_tradn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S" initials="YS" lastIdx="1" clrIdx="0">
    <p:extLst/>
  </p:cmAuthor>
  <p:cmAuthor id="2" name="Docentemás" initials="D" lastIdx="1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393B0"/>
    <a:srgbClr val="00CC00"/>
    <a:srgbClr val="000099"/>
    <a:srgbClr val="0000CC"/>
    <a:srgbClr val="FFFF99"/>
    <a:srgbClr val="FFFFCC"/>
    <a:srgbClr val="F2F2F2"/>
    <a:srgbClr val="FF5050"/>
    <a:srgbClr val="F891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1423" autoAdjust="0"/>
  </p:normalViewPr>
  <p:slideViewPr>
    <p:cSldViewPr snapToGrid="0" snapToObjects="1">
      <p:cViewPr varScale="1">
        <p:scale>
          <a:sx n="98" d="100"/>
          <a:sy n="98" d="100"/>
        </p:scale>
        <p:origin x="110" y="101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3450"/>
    </p:cViewPr>
  </p:outlineViewPr>
  <p:notesTextViewPr>
    <p:cViewPr>
      <p:scale>
        <a:sx n="75" d="100"/>
        <a:sy n="75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A43290B-164D-1945-8DD5-4ACC8F3D2BCD}" type="datetimeFigureOut">
              <a:rPr lang="es-ES_tradnl"/>
              <a:pPr>
                <a:defRPr/>
              </a:pPr>
              <a:t>08/10/2020</a:t>
            </a:fld>
            <a:endParaRPr lang="es-ES_tradnl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DAC299C-AABF-724F-9DFD-37D549356A1F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42852468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E10BB48-E228-C142-8476-D0A867442604}" type="datetimeFigureOut">
              <a:rPr lang="es-ES_tradnl"/>
              <a:pPr>
                <a:defRPr/>
              </a:pPr>
              <a:t>08/10/2020</a:t>
            </a:fld>
            <a:endParaRPr lang="es-ES_tradnl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_tradnl" noProof="0" dirty="0" smtClean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noProof="0" smtClean="0"/>
              <a:t>Haga clic para modificar los estilos de texto del patrón</a:t>
            </a:r>
          </a:p>
          <a:p>
            <a:pPr lvl="1"/>
            <a:r>
              <a:rPr lang="es-ES_tradnl" noProof="0" smtClean="0"/>
              <a:t>Segundo nivel</a:t>
            </a:r>
          </a:p>
          <a:p>
            <a:pPr lvl="2"/>
            <a:r>
              <a:rPr lang="es-ES_tradnl" noProof="0" smtClean="0"/>
              <a:t>Tercer nivel</a:t>
            </a:r>
          </a:p>
          <a:p>
            <a:pPr lvl="3"/>
            <a:r>
              <a:rPr lang="es-ES_tradnl" noProof="0" smtClean="0"/>
              <a:t>Cuarto nivel</a:t>
            </a:r>
          </a:p>
          <a:p>
            <a:pPr lvl="4"/>
            <a:r>
              <a:rPr lang="es-ES_tradnl" noProof="0" smtClean="0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9E1ED7B-C595-3C49-AF12-E700DE43FF57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821231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F77398-03BC-434B-A432-E58A91E7D498}" type="slidenum">
              <a:rPr lang="es-ES" smtClean="0"/>
              <a:pPr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901526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4572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40229" y="3350776"/>
            <a:ext cx="11146971" cy="1421928"/>
          </a:xfrm>
        </p:spPr>
        <p:txBody>
          <a:bodyPr wrap="square" anchor="b">
            <a:normAutofit/>
          </a:bodyPr>
          <a:lstStyle>
            <a:lvl1pPr algn="ctr">
              <a:defRPr sz="48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5030244"/>
            <a:ext cx="9144000" cy="54324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445993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hasCustomPrompt="1"/>
          </p:nvPr>
        </p:nvSpPr>
        <p:spPr>
          <a:xfrm>
            <a:off x="609600" y="188640"/>
            <a:ext cx="11247040" cy="1008112"/>
          </a:xfrm>
        </p:spPr>
        <p:txBody>
          <a:bodyPr>
            <a:normAutofit/>
          </a:bodyPr>
          <a:lstStyle>
            <a:lvl1pPr>
              <a:defRPr sz="3200" b="1">
                <a:solidFill>
                  <a:srgbClr val="585858"/>
                </a:solidFill>
              </a:defRPr>
            </a:lvl1pPr>
          </a:lstStyle>
          <a:p>
            <a:r>
              <a:rPr lang="es-ES" dirty="0" smtClean="0"/>
              <a:t>Título</a:t>
            </a:r>
            <a:endParaRPr lang="es-CL" dirty="0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10" hasCustomPrompt="1"/>
          </p:nvPr>
        </p:nvSpPr>
        <p:spPr>
          <a:xfrm>
            <a:off x="624416" y="1340768"/>
            <a:ext cx="11328235" cy="532859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</a:lstStyle>
          <a:p>
            <a:pPr lvl="0"/>
            <a:r>
              <a:rPr lang="es-ES" dirty="0" smtClean="0"/>
              <a:t>Primer nivel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116738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hasCustomPrompt="1"/>
          </p:nvPr>
        </p:nvSpPr>
        <p:spPr>
          <a:xfrm>
            <a:off x="609600" y="188640"/>
            <a:ext cx="11247040" cy="1008112"/>
          </a:xfrm>
        </p:spPr>
        <p:txBody>
          <a:bodyPr>
            <a:normAutofit/>
          </a:bodyPr>
          <a:lstStyle>
            <a:lvl1pPr>
              <a:defRPr sz="3200" b="1">
                <a:solidFill>
                  <a:srgbClr val="585858"/>
                </a:solidFill>
              </a:defRPr>
            </a:lvl1pPr>
          </a:lstStyle>
          <a:p>
            <a:r>
              <a:rPr lang="es-ES" dirty="0" smtClean="0"/>
              <a:t>Título</a:t>
            </a:r>
            <a:endParaRPr lang="es-CL" dirty="0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10" hasCustomPrompt="1"/>
          </p:nvPr>
        </p:nvSpPr>
        <p:spPr>
          <a:xfrm>
            <a:off x="624416" y="1340768"/>
            <a:ext cx="11328235" cy="532859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</a:lstStyle>
          <a:p>
            <a:pPr lvl="0"/>
            <a:r>
              <a:rPr lang="es-ES" dirty="0" smtClean="0"/>
              <a:t>Primer nivel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9441378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hasCustomPrompt="1"/>
          </p:nvPr>
        </p:nvSpPr>
        <p:spPr>
          <a:xfrm>
            <a:off x="609600" y="188640"/>
            <a:ext cx="11247040" cy="1008112"/>
          </a:xfrm>
        </p:spPr>
        <p:txBody>
          <a:bodyPr>
            <a:normAutofit/>
          </a:bodyPr>
          <a:lstStyle>
            <a:lvl1pPr>
              <a:defRPr sz="3200" b="1">
                <a:solidFill>
                  <a:srgbClr val="585858"/>
                </a:solidFill>
              </a:defRPr>
            </a:lvl1pPr>
          </a:lstStyle>
          <a:p>
            <a:r>
              <a:rPr lang="es-ES" dirty="0" smtClean="0"/>
              <a:t>Título</a:t>
            </a:r>
            <a:endParaRPr lang="es-CL" dirty="0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10" hasCustomPrompt="1"/>
          </p:nvPr>
        </p:nvSpPr>
        <p:spPr>
          <a:xfrm>
            <a:off x="624416" y="1340768"/>
            <a:ext cx="11328235" cy="532859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</a:lstStyle>
          <a:p>
            <a:pPr lvl="0"/>
            <a:r>
              <a:rPr lang="es-ES" dirty="0" smtClean="0"/>
              <a:t>Primer nivel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491544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hasCustomPrompt="1"/>
          </p:nvPr>
        </p:nvSpPr>
        <p:spPr>
          <a:xfrm>
            <a:off x="609600" y="188640"/>
            <a:ext cx="11247040" cy="1008112"/>
          </a:xfrm>
        </p:spPr>
        <p:txBody>
          <a:bodyPr>
            <a:normAutofit/>
          </a:bodyPr>
          <a:lstStyle>
            <a:lvl1pPr>
              <a:defRPr sz="3200" b="1">
                <a:solidFill>
                  <a:srgbClr val="585858"/>
                </a:solidFill>
              </a:defRPr>
            </a:lvl1pPr>
          </a:lstStyle>
          <a:p>
            <a:r>
              <a:rPr lang="es-ES" dirty="0" smtClean="0"/>
              <a:t>Título</a:t>
            </a:r>
            <a:endParaRPr lang="es-CL" dirty="0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10" hasCustomPrompt="1"/>
          </p:nvPr>
        </p:nvSpPr>
        <p:spPr>
          <a:xfrm>
            <a:off x="624416" y="1340768"/>
            <a:ext cx="11328235" cy="532859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</a:lstStyle>
          <a:p>
            <a:pPr lvl="0"/>
            <a:r>
              <a:rPr lang="es-ES" dirty="0" smtClean="0"/>
              <a:t>Primer nivel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350412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445000"/>
            <a:ext cx="9901646" cy="1117600"/>
          </a:xfrm>
        </p:spPr>
        <p:txBody>
          <a:bodyPr/>
          <a:lstStyle>
            <a:lvl1pPr marL="0" indent="0">
              <a:buNone/>
              <a:defRPr sz="32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9" name="Título 1"/>
          <p:cNvSpPr>
            <a:spLocks noGrp="1"/>
          </p:cNvSpPr>
          <p:nvPr>
            <p:ph type="title"/>
          </p:nvPr>
        </p:nvSpPr>
        <p:spPr>
          <a:xfrm>
            <a:off x="831850" y="2305498"/>
            <a:ext cx="9901646" cy="1866451"/>
          </a:xfrm>
        </p:spPr>
        <p:txBody>
          <a:bodyPr anchor="b" anchorCtr="0">
            <a:normAutofit/>
          </a:bodyPr>
          <a:lstStyle>
            <a:lvl1pPr algn="l">
              <a:defRPr sz="4400" b="1">
                <a:solidFill>
                  <a:schemeClr val="accent1">
                    <a:lumMod val="75000"/>
                  </a:schemeClr>
                </a:solidFill>
                <a:latin typeface="+mj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421248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649358" y="3604591"/>
            <a:ext cx="11025808" cy="1643270"/>
          </a:xfrm>
        </p:spPr>
        <p:txBody>
          <a:bodyPr anchor="b" anchorCtr="0"/>
          <a:lstStyle>
            <a:lvl1pPr algn="l">
              <a:defRPr sz="4400" b="1">
                <a:solidFill>
                  <a:schemeClr val="accent1">
                    <a:lumMod val="75000"/>
                  </a:schemeClr>
                </a:solidFill>
                <a:latin typeface="+mj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658369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o 8"/>
          <p:cNvGrpSpPr/>
          <p:nvPr userDrawn="1"/>
        </p:nvGrpSpPr>
        <p:grpSpPr>
          <a:xfrm>
            <a:off x="-19050" y="-19050"/>
            <a:ext cx="12230100" cy="6896100"/>
            <a:chOff x="-19050" y="-19050"/>
            <a:chExt cx="12230100" cy="6896100"/>
          </a:xfrm>
        </p:grpSpPr>
        <p:pic>
          <p:nvPicPr>
            <p:cNvPr id="10" name="Imagen 9"/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-19050" y="-19050"/>
              <a:ext cx="12230100" cy="6896100"/>
            </a:xfrm>
            <a:prstGeom prst="rect">
              <a:avLst/>
            </a:prstGeom>
          </p:spPr>
        </p:pic>
        <p:pic>
          <p:nvPicPr>
            <p:cNvPr id="11" name="Imagen 10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10084083" y="6222577"/>
              <a:ext cx="1691323" cy="435957"/>
            </a:xfrm>
            <a:prstGeom prst="rect">
              <a:avLst/>
            </a:prstGeom>
          </p:spPr>
        </p:pic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39686" y="102734"/>
            <a:ext cx="10880035" cy="1103214"/>
          </a:xfrm>
        </p:spPr>
        <p:txBody>
          <a:bodyPr anchor="ctr" anchorCtr="0">
            <a:normAutofit/>
          </a:bodyPr>
          <a:lstStyle>
            <a:lvl1pPr algn="l">
              <a:defRPr sz="3600" b="1">
                <a:solidFill>
                  <a:schemeClr val="accent1">
                    <a:lumMod val="75000"/>
                  </a:schemeClr>
                </a:solidFill>
                <a:latin typeface="+mn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39687" y="1389836"/>
            <a:ext cx="10880035" cy="4825433"/>
          </a:xfrm>
        </p:spPr>
        <p:txBody>
          <a:bodyPr>
            <a:normAutofit/>
          </a:bodyPr>
          <a:lstStyle>
            <a:lvl1pPr>
              <a:spcAft>
                <a:spcPts val="600"/>
              </a:spcAft>
              <a:defRPr sz="3400" b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  <a:lvl2pPr>
              <a:spcAft>
                <a:spcPts val="500"/>
              </a:spcAft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096574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o 8"/>
          <p:cNvGrpSpPr/>
          <p:nvPr userDrawn="1"/>
        </p:nvGrpSpPr>
        <p:grpSpPr>
          <a:xfrm>
            <a:off x="-19050" y="-19050"/>
            <a:ext cx="12230100" cy="6896100"/>
            <a:chOff x="-19050" y="-19050"/>
            <a:chExt cx="12230100" cy="6896100"/>
          </a:xfrm>
        </p:grpSpPr>
        <p:pic>
          <p:nvPicPr>
            <p:cNvPr id="10" name="Imagen 9"/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-19050" y="-19050"/>
              <a:ext cx="12230100" cy="6896100"/>
            </a:xfrm>
            <a:prstGeom prst="rect">
              <a:avLst/>
            </a:prstGeom>
          </p:spPr>
        </p:pic>
        <p:pic>
          <p:nvPicPr>
            <p:cNvPr id="11" name="Imagen 10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10084083" y="6222577"/>
              <a:ext cx="1691323" cy="435957"/>
            </a:xfrm>
            <a:prstGeom prst="rect">
              <a:avLst/>
            </a:prstGeom>
          </p:spPr>
        </p:pic>
      </p:grp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27653" y="119270"/>
            <a:ext cx="11092070" cy="6095999"/>
          </a:xfrm>
        </p:spPr>
        <p:txBody>
          <a:bodyPr>
            <a:normAutofit/>
          </a:bodyPr>
          <a:lstStyle>
            <a:lvl1pPr>
              <a:spcAft>
                <a:spcPts val="600"/>
              </a:spcAft>
              <a:defRPr sz="3400" b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  <a:lvl2pPr>
              <a:spcAft>
                <a:spcPts val="500"/>
              </a:spcAft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300095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o 11"/>
          <p:cNvGrpSpPr/>
          <p:nvPr userDrawn="1"/>
        </p:nvGrpSpPr>
        <p:grpSpPr>
          <a:xfrm>
            <a:off x="-19050" y="-19050"/>
            <a:ext cx="12230100" cy="6896100"/>
            <a:chOff x="-19050" y="-19050"/>
            <a:chExt cx="12230100" cy="6896100"/>
          </a:xfrm>
        </p:grpSpPr>
        <p:pic>
          <p:nvPicPr>
            <p:cNvPr id="13" name="Imagen 12"/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-19050" y="-19050"/>
              <a:ext cx="12230100" cy="6896100"/>
            </a:xfrm>
            <a:prstGeom prst="rect">
              <a:avLst/>
            </a:prstGeom>
          </p:spPr>
        </p:pic>
        <p:pic>
          <p:nvPicPr>
            <p:cNvPr id="14" name="Imagen 13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10084083" y="6222577"/>
              <a:ext cx="1691323" cy="435957"/>
            </a:xfrm>
            <a:prstGeom prst="rect">
              <a:avLst/>
            </a:prstGeom>
          </p:spPr>
        </p:pic>
      </p:grp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1046920" y="1497496"/>
            <a:ext cx="5287619" cy="4903303"/>
          </a:xfrm>
        </p:spPr>
        <p:txBody>
          <a:bodyPr/>
          <a:lstStyle>
            <a:lvl1pPr>
              <a:spcAft>
                <a:spcPts val="600"/>
              </a:spcAft>
              <a:defRPr sz="32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spcAft>
                <a:spcPts val="400"/>
              </a:spcAft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2200"/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556512" y="1497496"/>
            <a:ext cx="5396947" cy="4903303"/>
          </a:xfrm>
        </p:spPr>
        <p:txBody>
          <a:bodyPr/>
          <a:lstStyle>
            <a:lvl1pPr>
              <a:spcAft>
                <a:spcPts val="600"/>
              </a:spcAft>
              <a:defRPr lang="es-ES" sz="3200" b="1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+mn-cs"/>
              </a:defRPr>
            </a:lvl1pPr>
            <a:lvl2pPr>
              <a:spcBef>
                <a:spcPts val="500"/>
              </a:spcBef>
              <a:spcAft>
                <a:spcPts val="400"/>
              </a:spcAft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2200"/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marL="228600" lvl="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</a:pPr>
            <a:r>
              <a:rPr lang="es-ES" smtClean="0"/>
              <a:t>Editar el estilo de texto del patrón</a:t>
            </a:r>
          </a:p>
          <a:p>
            <a:pPr marL="228600" lvl="1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</a:pPr>
            <a:r>
              <a:rPr lang="es-ES" smtClean="0"/>
              <a:t>Segundo nivel</a:t>
            </a:r>
          </a:p>
          <a:p>
            <a:pPr marL="228600" lvl="2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</a:pPr>
            <a:r>
              <a:rPr lang="es-ES" smtClean="0"/>
              <a:t>Tercer nivel</a:t>
            </a:r>
          </a:p>
          <a:p>
            <a:pPr marL="228600" lvl="3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</a:pPr>
            <a:r>
              <a:rPr lang="es-ES" smtClean="0"/>
              <a:t>Cuarto nivel</a:t>
            </a:r>
          </a:p>
          <a:p>
            <a:pPr marL="228600" lvl="4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</a:pPr>
            <a:r>
              <a:rPr lang="es-ES" smtClean="0"/>
              <a:t>Quinto nivel</a:t>
            </a:r>
            <a:endParaRPr lang="es-ES_tradnl" dirty="0"/>
          </a:p>
        </p:txBody>
      </p:sp>
      <p:sp>
        <p:nvSpPr>
          <p:cNvPr id="10" name="Título 1"/>
          <p:cNvSpPr>
            <a:spLocks noGrp="1"/>
          </p:cNvSpPr>
          <p:nvPr>
            <p:ph type="title"/>
          </p:nvPr>
        </p:nvSpPr>
        <p:spPr>
          <a:xfrm>
            <a:off x="1046921" y="0"/>
            <a:ext cx="10906539" cy="1232452"/>
          </a:xfrm>
        </p:spPr>
        <p:txBody>
          <a:bodyPr anchor="ctr" anchorCtr="0">
            <a:normAutofit/>
          </a:bodyPr>
          <a:lstStyle>
            <a:lvl1pPr algn="l">
              <a:defRPr sz="4000" b="1">
                <a:solidFill>
                  <a:schemeClr val="accent1">
                    <a:lumMod val="75000"/>
                  </a:schemeClr>
                </a:solidFill>
                <a:latin typeface="+mn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819657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o 11"/>
          <p:cNvGrpSpPr/>
          <p:nvPr userDrawn="1"/>
        </p:nvGrpSpPr>
        <p:grpSpPr>
          <a:xfrm>
            <a:off x="-19050" y="-19050"/>
            <a:ext cx="12230100" cy="6896100"/>
            <a:chOff x="-19050" y="-19050"/>
            <a:chExt cx="12230100" cy="6896100"/>
          </a:xfrm>
        </p:grpSpPr>
        <p:pic>
          <p:nvPicPr>
            <p:cNvPr id="13" name="Imagen 12"/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-19050" y="-19050"/>
              <a:ext cx="12230100" cy="6896100"/>
            </a:xfrm>
            <a:prstGeom prst="rect">
              <a:avLst/>
            </a:prstGeom>
          </p:spPr>
        </p:pic>
        <p:pic>
          <p:nvPicPr>
            <p:cNvPr id="14" name="Imagen 13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10084083" y="6222577"/>
              <a:ext cx="1691323" cy="435957"/>
            </a:xfrm>
            <a:prstGeom prst="rect">
              <a:avLst/>
            </a:prstGeom>
          </p:spPr>
        </p:pic>
      </p:grpSp>
      <p:sp>
        <p:nvSpPr>
          <p:cNvPr id="3" name="Marcador de imagen 2"/>
          <p:cNvSpPr>
            <a:spLocks noGrp="1"/>
          </p:cNvSpPr>
          <p:nvPr>
            <p:ph type="pic" idx="1"/>
          </p:nvPr>
        </p:nvSpPr>
        <p:spPr>
          <a:xfrm>
            <a:off x="5685182" y="1338469"/>
            <a:ext cx="6202018" cy="466559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smtClean="0"/>
              <a:t>Haga clic en el icono para agregar una imagen</a:t>
            </a:r>
            <a:endParaRPr lang="es-ES_tradnl" noProof="0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073426" y="1338469"/>
            <a:ext cx="4306957" cy="4863547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9" name="Título 1"/>
          <p:cNvSpPr>
            <a:spLocks noGrp="1"/>
          </p:cNvSpPr>
          <p:nvPr>
            <p:ph type="title"/>
          </p:nvPr>
        </p:nvSpPr>
        <p:spPr>
          <a:xfrm>
            <a:off x="1073426" y="0"/>
            <a:ext cx="10813774" cy="991009"/>
          </a:xfrm>
        </p:spPr>
        <p:txBody>
          <a:bodyPr anchor="ctr" anchorCtr="0"/>
          <a:lstStyle>
            <a:lvl1pPr algn="ctr">
              <a:defRPr sz="3600" b="1">
                <a:solidFill>
                  <a:srgbClr val="000099"/>
                </a:solidFill>
                <a:latin typeface="+mj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512990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/>
          <p:cNvSpPr>
            <a:spLocks noGrp="1"/>
          </p:cNvSpPr>
          <p:nvPr>
            <p:ph type="title"/>
          </p:nvPr>
        </p:nvSpPr>
        <p:spPr>
          <a:xfrm>
            <a:off x="225287" y="172278"/>
            <a:ext cx="11688417" cy="874644"/>
          </a:xfrm>
        </p:spPr>
        <p:txBody>
          <a:bodyPr anchor="t">
            <a:normAutofit/>
          </a:bodyPr>
          <a:lstStyle>
            <a:lvl1pPr algn="ctr">
              <a:defRPr sz="4000" b="1">
                <a:solidFill>
                  <a:schemeClr val="accent1">
                    <a:lumMod val="75000"/>
                  </a:schemeClr>
                </a:solidFill>
                <a:latin typeface="+mj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 dirty="0"/>
          </a:p>
        </p:txBody>
      </p:sp>
      <p:pic>
        <p:nvPicPr>
          <p:cNvPr id="2" name="Imagen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32427" y="6135333"/>
            <a:ext cx="1367755" cy="352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1030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32427" y="6135333"/>
            <a:ext cx="1367755" cy="352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5092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Marcador de título 1"/>
          <p:cNvSpPr>
            <a:spLocks noGrp="1"/>
          </p:cNvSpPr>
          <p:nvPr userDrawn="1">
            <p:ph type="title"/>
          </p:nvPr>
        </p:nvSpPr>
        <p:spPr bwMode="auto">
          <a:xfrm>
            <a:off x="899886" y="0"/>
            <a:ext cx="11119835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ES_tradnl" dirty="0"/>
              <a:t>Haga clic para modificar el estilo de título del patrón</a:t>
            </a:r>
          </a:p>
        </p:txBody>
      </p:sp>
      <p:sp>
        <p:nvSpPr>
          <p:cNvPr id="1027" name="Marcador de texto 2"/>
          <p:cNvSpPr>
            <a:spLocks noGrp="1"/>
          </p:cNvSpPr>
          <p:nvPr userDrawn="1">
            <p:ph type="body" idx="1"/>
          </p:nvPr>
        </p:nvSpPr>
        <p:spPr bwMode="auto">
          <a:xfrm>
            <a:off x="899887" y="1510747"/>
            <a:ext cx="11119834" cy="4929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s-ES_tradnl" altLang="es-ES_tradnl" dirty="0"/>
              <a:t>Haga clic para modificar los estilos de texto del patrón</a:t>
            </a:r>
          </a:p>
          <a:p>
            <a:pPr lvl="1"/>
            <a:r>
              <a:rPr lang="es-ES_tradnl" altLang="es-ES_tradnl" dirty="0"/>
              <a:t>Segundo nivel</a:t>
            </a:r>
          </a:p>
          <a:p>
            <a:pPr lvl="2"/>
            <a:r>
              <a:rPr lang="es-ES_tradnl" altLang="es-ES_tradnl" dirty="0"/>
              <a:t>Tercer nivel</a:t>
            </a:r>
          </a:p>
          <a:p>
            <a:pPr lvl="3"/>
            <a:r>
              <a:rPr lang="es-ES_tradnl" altLang="es-ES_tradnl" dirty="0"/>
              <a:t>Cuarto nivel</a:t>
            </a:r>
          </a:p>
          <a:p>
            <a:pPr lvl="4"/>
            <a:r>
              <a:rPr lang="es-ES_tradnl" altLang="es-ES_tradnl" dirty="0"/>
              <a:t>Quinto nivel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4" r:id="rId3"/>
    <p:sldLayoutId id="2147483650" r:id="rId4"/>
    <p:sldLayoutId id="2147483672" r:id="rId5"/>
    <p:sldLayoutId id="2147483652" r:id="rId6"/>
    <p:sldLayoutId id="2147483657" r:id="rId7"/>
    <p:sldLayoutId id="2147483659" r:id="rId8"/>
    <p:sldLayoutId id="2147483666" r:id="rId9"/>
    <p:sldLayoutId id="2147483668" r:id="rId10"/>
    <p:sldLayoutId id="2147483669" r:id="rId11"/>
    <p:sldLayoutId id="2147483670" r:id="rId12"/>
    <p:sldLayoutId id="2147483671" r:id="rId13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800" b="1" kern="1200">
          <a:solidFill>
            <a:srgbClr val="000099"/>
          </a:solidFill>
          <a:latin typeface="+mn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3400" b="1" kern="1200">
          <a:solidFill>
            <a:schemeClr val="tx1">
              <a:lumMod val="65000"/>
              <a:lumOff val="35000"/>
            </a:schemeClr>
          </a:solidFill>
          <a:latin typeface="+mj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3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CL" dirty="0"/>
              <a:t>Derivaciones </a:t>
            </a:r>
            <a:r>
              <a:rPr lang="es-CL" dirty="0" smtClean="0"/>
              <a:t>del Centro </a:t>
            </a:r>
            <a:r>
              <a:rPr lang="es-CL" dirty="0"/>
              <a:t>de llamados </a:t>
            </a:r>
            <a:r>
              <a:rPr lang="es-CL" dirty="0" smtClean="0"/>
              <a:t>Docentemás</a:t>
            </a:r>
            <a:endParaRPr lang="es-ES" dirty="0">
              <a:ln>
                <a:solidFill>
                  <a:schemeClr val="bg1"/>
                </a:solidFill>
              </a:ln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524000" y="5030244"/>
            <a:ext cx="9433560" cy="806676"/>
          </a:xfrm>
        </p:spPr>
        <p:txBody>
          <a:bodyPr>
            <a:normAutofit/>
          </a:bodyPr>
          <a:lstStyle/>
          <a:p>
            <a:r>
              <a:rPr lang="es-ES" dirty="0" smtClean="0"/>
              <a:t>6 de octubre 2020</a:t>
            </a:r>
          </a:p>
        </p:txBody>
      </p:sp>
    </p:spTree>
    <p:extLst>
      <p:ext uri="{BB962C8B-B14F-4D97-AF65-F5344CB8AC3E}">
        <p14:creationId xmlns:p14="http://schemas.microsoft.com/office/powerpoint/2010/main" val="909011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¿Cuáles son los aspectos de la solución que deben tratarse con especial cuidado (los “</a:t>
            </a:r>
            <a:r>
              <a:rPr lang="es-CL" i="1" dirty="0"/>
              <a:t>be </a:t>
            </a:r>
            <a:r>
              <a:rPr lang="es-CL" i="1" dirty="0" err="1"/>
              <a:t>careful</a:t>
            </a:r>
            <a:r>
              <a:rPr lang="es-CL" i="1" dirty="0"/>
              <a:t>”</a:t>
            </a:r>
            <a:r>
              <a:rPr lang="es-CL" dirty="0"/>
              <a:t>)?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CL" b="0" dirty="0">
                <a:latin typeface="+mn-lt"/>
              </a:rPr>
              <a:t>El uso de la plataforma debe incorporarse en la práctica diaria. Los usuarios deben abrir la aplicación tal cual lo hacen con el correo electrónico.  </a:t>
            </a:r>
          </a:p>
          <a:p>
            <a:r>
              <a:rPr lang="es-CL" b="0" dirty="0">
                <a:latin typeface="+mn-lt"/>
              </a:rPr>
              <a:t> </a:t>
            </a:r>
            <a:r>
              <a:rPr lang="es-CL" b="0" dirty="0" smtClean="0">
                <a:latin typeface="+mn-lt"/>
              </a:rPr>
              <a:t>En </a:t>
            </a:r>
            <a:r>
              <a:rPr lang="es-CL" b="0" dirty="0">
                <a:latin typeface="+mn-lt"/>
              </a:rPr>
              <a:t>procesos críticos o cuando las respuestas deben ejecutarse rápidamente es importante contemplar mecanismo de turnos o back up, en caso de que el usuario responsable no esté disponible (Por ejemplo, un docente reclama que un camarógrafo no ha llegado a su establecimiento, la gestión con el EZV se debe hacer en el momento)</a:t>
            </a:r>
          </a:p>
          <a:p>
            <a:r>
              <a:rPr lang="es-CL" b="0" dirty="0">
                <a:latin typeface="+mn-lt"/>
              </a:rPr>
              <a:t> </a:t>
            </a:r>
            <a:r>
              <a:rPr lang="es-CL" b="0" dirty="0" smtClean="0">
                <a:latin typeface="+mn-lt"/>
              </a:rPr>
              <a:t>Otro </a:t>
            </a:r>
            <a:r>
              <a:rPr lang="es-CL" b="0" dirty="0">
                <a:latin typeface="+mn-lt"/>
              </a:rPr>
              <a:t>de los aspectos que se debe manejar con cuidado es el mecanismo de alertas, no deben ser laxas para que realmente sean efectivas he implementarlas solo de ser necesario. </a:t>
            </a:r>
          </a:p>
        </p:txBody>
      </p:sp>
    </p:spTree>
    <p:extLst>
      <p:ext uri="{BB962C8B-B14F-4D97-AF65-F5344CB8AC3E}">
        <p14:creationId xmlns:p14="http://schemas.microsoft.com/office/powerpoint/2010/main" val="2040558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Antecedentes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s-CL" b="0" dirty="0">
                <a:latin typeface="+mn-lt"/>
              </a:rPr>
              <a:t>El </a:t>
            </a:r>
            <a:r>
              <a:rPr lang="es-CL" dirty="0">
                <a:solidFill>
                  <a:schemeClr val="tx1"/>
                </a:solidFill>
                <a:latin typeface="+mn-lt"/>
              </a:rPr>
              <a:t>Centro de Llamados (</a:t>
            </a:r>
            <a:r>
              <a:rPr lang="es-CL" dirty="0" err="1" smtClean="0">
                <a:solidFill>
                  <a:schemeClr val="tx1"/>
                </a:solidFill>
                <a:latin typeface="+mn-lt"/>
              </a:rPr>
              <a:t>Cdll</a:t>
            </a:r>
            <a:r>
              <a:rPr lang="es-CL" dirty="0" smtClean="0">
                <a:solidFill>
                  <a:schemeClr val="tx1"/>
                </a:solidFill>
                <a:latin typeface="+mn-lt"/>
              </a:rPr>
              <a:t>) Docentemás </a:t>
            </a:r>
            <a:r>
              <a:rPr lang="es-CL" b="0" dirty="0" smtClean="0">
                <a:latin typeface="+mn-lt"/>
              </a:rPr>
              <a:t>da respuesta a </a:t>
            </a:r>
            <a:r>
              <a:rPr lang="es-CL" b="0" dirty="0">
                <a:latin typeface="+mn-lt"/>
              </a:rPr>
              <a:t>las consultas </a:t>
            </a:r>
            <a:r>
              <a:rPr lang="es-CL" b="0" dirty="0" smtClean="0">
                <a:latin typeface="+mn-lt"/>
              </a:rPr>
              <a:t>que surgen desde los </a:t>
            </a:r>
            <a:r>
              <a:rPr lang="es-CL" b="0" dirty="0">
                <a:latin typeface="+mn-lt"/>
              </a:rPr>
              <a:t>docentes </a:t>
            </a:r>
            <a:r>
              <a:rPr lang="es-CL" b="0" dirty="0" smtClean="0">
                <a:latin typeface="+mn-lt"/>
              </a:rPr>
              <a:t>evaluados y otros actores.</a:t>
            </a:r>
          </a:p>
          <a:p>
            <a:pPr algn="just"/>
            <a:r>
              <a:rPr lang="es-CL" b="0" dirty="0" smtClean="0">
                <a:latin typeface="+mn-lt"/>
              </a:rPr>
              <a:t>Actualmente </a:t>
            </a:r>
            <a:r>
              <a:rPr lang="es-CL" b="0" dirty="0">
                <a:latin typeface="+mn-lt"/>
              </a:rPr>
              <a:t>está conformado por 8 operadoras, quienes dan respuesta de forma autónoma a las consultas que realizan los docentes. </a:t>
            </a:r>
            <a:endParaRPr lang="es-CL" b="0" dirty="0" smtClean="0">
              <a:latin typeface="+mn-lt"/>
            </a:endParaRPr>
          </a:p>
          <a:p>
            <a:pPr algn="just"/>
            <a:r>
              <a:rPr lang="es-CL" b="0" dirty="0" smtClean="0">
                <a:latin typeface="+mn-lt"/>
              </a:rPr>
              <a:t>Parte las consultas recibidas se </a:t>
            </a:r>
            <a:r>
              <a:rPr lang="es-CL" b="0" dirty="0">
                <a:latin typeface="+mn-lt"/>
              </a:rPr>
              <a:t>derivan al equipo interno de Docentemás, ya sea porque requiere de una gestión adicional para resolver el caso o se trata de una pregunta compleja de contenido del Manual Portafolio. </a:t>
            </a:r>
          </a:p>
        </p:txBody>
      </p:sp>
    </p:spTree>
    <p:extLst>
      <p:ext uri="{BB962C8B-B14F-4D97-AF65-F5344CB8AC3E}">
        <p14:creationId xmlns:p14="http://schemas.microsoft.com/office/powerpoint/2010/main" val="2398687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es-CL" dirty="0" smtClean="0"/>
          </a:p>
          <a:p>
            <a:pPr marL="0" indent="0" algn="just">
              <a:buNone/>
            </a:pPr>
            <a:r>
              <a:rPr lang="es-CL" dirty="0" smtClean="0"/>
              <a:t>Las </a:t>
            </a:r>
            <a:r>
              <a:rPr lang="es-CL" dirty="0"/>
              <a:t>derivaciones de casos a los analistas internos se hacían a través de correo electrónico. Sin embargo, </a:t>
            </a:r>
            <a:r>
              <a:rPr lang="es-CL" dirty="0" smtClean="0"/>
              <a:t>al hacerlo </a:t>
            </a:r>
            <a:r>
              <a:rPr lang="es-CL" dirty="0"/>
              <a:t>por esta </a:t>
            </a:r>
            <a:r>
              <a:rPr lang="es-CL" dirty="0" smtClean="0"/>
              <a:t>vía, se </a:t>
            </a:r>
            <a:r>
              <a:rPr lang="es-CL" dirty="0"/>
              <a:t>dificulta el control y monitoreo de cada caso. </a:t>
            </a:r>
          </a:p>
          <a:p>
            <a:endParaRPr lang="es-CL" dirty="0"/>
          </a:p>
        </p:txBody>
      </p:sp>
      <p:graphicFrame>
        <p:nvGraphicFramePr>
          <p:cNvPr id="5" name="Marcador de contenido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514284884"/>
              </p:ext>
            </p:extLst>
          </p:nvPr>
        </p:nvGraphicFramePr>
        <p:xfrm>
          <a:off x="7127632" y="1769827"/>
          <a:ext cx="4704860" cy="29759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85288">
                  <a:extLst>
                    <a:ext uri="{9D8B030D-6E8A-4147-A177-3AD203B41FA5}">
                      <a16:colId xmlns:a16="http://schemas.microsoft.com/office/drawing/2014/main" val="2162030027"/>
                    </a:ext>
                  </a:extLst>
                </a:gridCol>
                <a:gridCol w="1251714">
                  <a:extLst>
                    <a:ext uri="{9D8B030D-6E8A-4147-A177-3AD203B41FA5}">
                      <a16:colId xmlns:a16="http://schemas.microsoft.com/office/drawing/2014/main" val="2329665300"/>
                    </a:ext>
                  </a:extLst>
                </a:gridCol>
                <a:gridCol w="1767858">
                  <a:extLst>
                    <a:ext uri="{9D8B030D-6E8A-4147-A177-3AD203B41FA5}">
                      <a16:colId xmlns:a16="http://schemas.microsoft.com/office/drawing/2014/main" val="3757104615"/>
                    </a:ext>
                  </a:extLst>
                </a:gridCol>
              </a:tblGrid>
              <a:tr h="7955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Periodo funcionamiento </a:t>
                      </a:r>
                      <a:r>
                        <a:rPr lang="es-CL" sz="1400" dirty="0" err="1">
                          <a:effectLst/>
                        </a:rPr>
                        <a:t>Cdll</a:t>
                      </a:r>
                      <a:r>
                        <a:rPr lang="es-CL" sz="1400" dirty="0">
                          <a:effectLst/>
                        </a:rPr>
                        <a:t> 2019</a:t>
                      </a:r>
                      <a:endParaRPr lang="es-CL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N° llamadas recibidas</a:t>
                      </a:r>
                      <a:endParaRPr lang="es-CL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N° derivaciones </a:t>
                      </a:r>
                      <a:r>
                        <a:rPr lang="es-CL" sz="1400" dirty="0" err="1">
                          <a:effectLst/>
                        </a:rPr>
                        <a:t>Cdll</a:t>
                      </a:r>
                      <a:r>
                        <a:rPr lang="es-CL" sz="1400" dirty="0">
                          <a:effectLst/>
                        </a:rPr>
                        <a:t> (Raptor)</a:t>
                      </a:r>
                      <a:endParaRPr lang="es-CL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46067189"/>
                  </a:ext>
                </a:extLst>
              </a:tr>
              <a:tr h="7874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1400">
                          <a:effectLst/>
                        </a:rPr>
                        <a:t>Validación usuarios docentes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1400">
                          <a:effectLst/>
                        </a:rPr>
                        <a:t>(24 junio al 19 julio)</a:t>
                      </a:r>
                      <a:endParaRPr lang="es-CL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L" sz="1600" dirty="0">
                          <a:effectLst/>
                        </a:rPr>
                        <a:t>1.780</a:t>
                      </a:r>
                      <a:endParaRPr lang="es-CL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L" sz="1600" dirty="0">
                          <a:effectLst/>
                        </a:rPr>
                        <a:t>7</a:t>
                      </a:r>
                      <a:endParaRPr lang="es-CL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52025570"/>
                  </a:ext>
                </a:extLst>
              </a:tr>
              <a:tr h="6964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1400">
                          <a:effectLst/>
                        </a:rPr>
                        <a:t>Portafolio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1400">
                          <a:effectLst/>
                        </a:rPr>
                        <a:t>(22 julio al 25 octubre)</a:t>
                      </a:r>
                      <a:endParaRPr lang="es-CL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L" sz="1600">
                          <a:effectLst/>
                        </a:rPr>
                        <a:t>11.176</a:t>
                      </a:r>
                      <a:endParaRPr lang="es-CL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L" sz="1600" dirty="0">
                          <a:effectLst/>
                        </a:rPr>
                        <a:t>564</a:t>
                      </a:r>
                      <a:endParaRPr lang="es-CL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20828775"/>
                  </a:ext>
                </a:extLst>
              </a:tr>
              <a:tr h="6964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Directivos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(28 octubre al 6 diciembre)</a:t>
                      </a:r>
                      <a:endParaRPr lang="es-CL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L" sz="1600">
                          <a:effectLst/>
                        </a:rPr>
                        <a:t>1.930</a:t>
                      </a:r>
                      <a:endParaRPr lang="es-CL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L" sz="1600" dirty="0">
                          <a:effectLst/>
                        </a:rPr>
                        <a:t>57</a:t>
                      </a:r>
                      <a:endParaRPr lang="es-CL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68993065"/>
                  </a:ext>
                </a:extLst>
              </a:tr>
            </a:tbl>
          </a:graphicData>
        </a:graphic>
      </p:graphicFrame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Problema que debió ser abordado</a:t>
            </a:r>
          </a:p>
        </p:txBody>
      </p:sp>
    </p:spTree>
    <p:extLst>
      <p:ext uri="{BB962C8B-B14F-4D97-AF65-F5344CB8AC3E}">
        <p14:creationId xmlns:p14="http://schemas.microsoft.com/office/powerpoint/2010/main" val="927210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Solución implementada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s-CL" sz="3200" b="0" dirty="0">
                <a:latin typeface="+mn-lt"/>
              </a:rPr>
              <a:t>Se implementa una plataforma (Raptor) que permite digitalizar la operación, gestión y control del caso descrito. Al tener la información centralizada, se logra un seguimiento adecuado del proceso</a:t>
            </a:r>
            <a:r>
              <a:rPr lang="es-CL" sz="3200" b="0" dirty="0" smtClean="0">
                <a:latin typeface="+mn-lt"/>
              </a:rPr>
              <a:t>.</a:t>
            </a:r>
            <a:endParaRPr lang="es-CL" sz="3200" b="0" dirty="0">
              <a:latin typeface="+mn-lt"/>
            </a:endParaRPr>
          </a:p>
          <a:p>
            <a:pPr algn="just"/>
            <a:r>
              <a:rPr lang="es-CL" sz="3200" b="0" dirty="0" smtClean="0">
                <a:latin typeface="+mn-lt"/>
              </a:rPr>
              <a:t>Cada usuario </a:t>
            </a:r>
            <a:r>
              <a:rPr lang="es-CL" sz="3200" b="0" dirty="0">
                <a:latin typeface="+mn-lt"/>
              </a:rPr>
              <a:t>abre la plataforma y el sistema le muestra en una especie de “escritorio” las tareas que están en proceso, las puede ordenar o priorizar por distintas variables, tiene un buscador por </a:t>
            </a:r>
            <a:r>
              <a:rPr lang="es-CL" sz="3200" b="0" dirty="0" smtClean="0">
                <a:latin typeface="+mn-lt"/>
              </a:rPr>
              <a:t>campo </a:t>
            </a:r>
            <a:r>
              <a:rPr lang="es-CL" sz="3200" b="0" dirty="0">
                <a:latin typeface="+mn-lt"/>
              </a:rPr>
              <a:t>abierto, etc. Si a un usuario se le asignan una tarea, es imposible que se le </a:t>
            </a:r>
            <a:r>
              <a:rPr lang="es-CL" sz="3200" b="0" dirty="0" smtClean="0">
                <a:latin typeface="+mn-lt"/>
              </a:rPr>
              <a:t>traspapele</a:t>
            </a:r>
            <a:r>
              <a:rPr lang="es-CL" sz="3200" b="0" dirty="0">
                <a:latin typeface="+mn-lt"/>
              </a:rPr>
              <a:t>, porque estará en su escritorio hasta </a:t>
            </a:r>
            <a:r>
              <a:rPr lang="es-CL" sz="3200" b="0" dirty="0" smtClean="0">
                <a:latin typeface="+mn-lt"/>
              </a:rPr>
              <a:t>que la resuelva. </a:t>
            </a:r>
            <a:endParaRPr lang="es-CL" sz="3200" b="0" dirty="0">
              <a:latin typeface="+mn-lt"/>
            </a:endParaRPr>
          </a:p>
          <a:p>
            <a:pPr algn="just"/>
            <a:r>
              <a:rPr lang="es-CL" sz="3200" b="0" dirty="0" smtClean="0">
                <a:latin typeface="+mn-lt"/>
              </a:rPr>
              <a:t>El administrador </a:t>
            </a:r>
            <a:r>
              <a:rPr lang="es-CL" sz="3200" b="0" dirty="0">
                <a:latin typeface="+mn-lt"/>
              </a:rPr>
              <a:t>puede reasignar tareas, bloquear a un usuario si no está disponible en un periodo, balancear cargas de trabajo, etc.</a:t>
            </a:r>
          </a:p>
          <a:p>
            <a:pPr algn="just"/>
            <a:r>
              <a:rPr lang="es-CL" sz="3200" b="0" dirty="0" smtClean="0">
                <a:latin typeface="+mn-lt"/>
              </a:rPr>
              <a:t>La </a:t>
            </a:r>
            <a:r>
              <a:rPr lang="es-CL" sz="3200" b="0" dirty="0">
                <a:latin typeface="+mn-lt"/>
              </a:rPr>
              <a:t>plataforma permite programar alertas, aunque en Docentemás no </a:t>
            </a:r>
            <a:r>
              <a:rPr lang="es-CL" sz="3200" b="0" dirty="0" smtClean="0">
                <a:latin typeface="+mn-lt"/>
              </a:rPr>
              <a:t>se ha implementado</a:t>
            </a:r>
            <a:r>
              <a:rPr lang="es-CL" sz="3200" b="0" dirty="0">
                <a:latin typeface="+mn-lt"/>
              </a:rPr>
              <a:t>.</a:t>
            </a:r>
          </a:p>
          <a:p>
            <a:pPr algn="just"/>
            <a:r>
              <a:rPr lang="es-CL" sz="3200" b="0" dirty="0" smtClean="0">
                <a:latin typeface="+mn-lt"/>
              </a:rPr>
              <a:t>Cabe </a:t>
            </a:r>
            <a:r>
              <a:rPr lang="es-CL" sz="3200" b="0" dirty="0">
                <a:latin typeface="+mn-lt"/>
              </a:rPr>
              <a:t>señalar, que esta </a:t>
            </a:r>
            <a:r>
              <a:rPr lang="es-CL" sz="3200" b="0" dirty="0" smtClean="0">
                <a:latin typeface="+mn-lt"/>
              </a:rPr>
              <a:t>plataforma </a:t>
            </a:r>
            <a:r>
              <a:rPr lang="es-CL" sz="3200" b="0" dirty="0">
                <a:latin typeface="+mn-lt"/>
              </a:rPr>
              <a:t>se utiliza desde el año 2018 y se ocupa para otros procesos también, por ejemplo, </a:t>
            </a:r>
            <a:r>
              <a:rPr lang="es-CL" sz="3200" b="0" dirty="0" smtClean="0">
                <a:latin typeface="+mn-lt"/>
              </a:rPr>
              <a:t>se </a:t>
            </a:r>
            <a:r>
              <a:rPr lang="es-CL" sz="3200" b="0" dirty="0">
                <a:latin typeface="+mn-lt"/>
              </a:rPr>
              <a:t>gestionan las consultas web, se gestiona la postulación de Evaluadores </a:t>
            </a:r>
            <a:r>
              <a:rPr lang="es-CL" sz="3200" b="0" dirty="0" smtClean="0">
                <a:latin typeface="+mn-lt"/>
              </a:rPr>
              <a:t>Pares, se </a:t>
            </a:r>
            <a:r>
              <a:rPr lang="es-CL" sz="3200" b="0" dirty="0">
                <a:latin typeface="+mn-lt"/>
              </a:rPr>
              <a:t>digitalizan los acuerdos con </a:t>
            </a:r>
            <a:r>
              <a:rPr lang="es-CL" sz="3200" b="0" dirty="0" smtClean="0">
                <a:latin typeface="+mn-lt"/>
              </a:rPr>
              <a:t>CPEIP  </a:t>
            </a:r>
            <a:r>
              <a:rPr lang="es-CL" sz="3200" b="0" dirty="0">
                <a:latin typeface="+mn-lt"/>
              </a:rPr>
              <a:t>y </a:t>
            </a:r>
            <a:r>
              <a:rPr lang="es-CL" sz="3200" b="0" dirty="0" smtClean="0">
                <a:latin typeface="+mn-lt"/>
              </a:rPr>
              <a:t>se gestionan las </a:t>
            </a:r>
            <a:r>
              <a:rPr lang="es-CL" sz="3200" b="0" dirty="0">
                <a:latin typeface="+mn-lt"/>
              </a:rPr>
              <a:t>autorizaciones de pagos especiales </a:t>
            </a:r>
            <a:r>
              <a:rPr lang="es-CL" sz="3200" b="0" dirty="0" smtClean="0">
                <a:latin typeface="+mn-lt"/>
              </a:rPr>
              <a:t>para </a:t>
            </a:r>
            <a:r>
              <a:rPr lang="es-CL" sz="3200" b="0" dirty="0">
                <a:latin typeface="+mn-lt"/>
              </a:rPr>
              <a:t>los EZV. </a:t>
            </a:r>
            <a:r>
              <a:rPr lang="es-CL" sz="3200" b="0" dirty="0" smtClean="0">
                <a:latin typeface="+mn-lt"/>
              </a:rPr>
              <a:t>En cada uno de estos procesos la </a:t>
            </a:r>
            <a:r>
              <a:rPr lang="es-CL" sz="3200" b="0" dirty="0">
                <a:latin typeface="+mn-lt"/>
              </a:rPr>
              <a:t>plataforma funciona ad hoc a las </a:t>
            </a:r>
            <a:r>
              <a:rPr lang="es-CL" sz="3200" b="0" dirty="0" smtClean="0">
                <a:latin typeface="+mn-lt"/>
              </a:rPr>
              <a:t>particularidades de cada uno.</a:t>
            </a:r>
            <a:endParaRPr lang="es-CL" sz="3200" b="0" dirty="0">
              <a:latin typeface="+mn-lt"/>
            </a:endParaRP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414177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/>
          <a:srcRect l="5296" t="13194" r="5783" b="6076"/>
          <a:stretch/>
        </p:blipFill>
        <p:spPr>
          <a:xfrm>
            <a:off x="2082800" y="968922"/>
            <a:ext cx="9994900" cy="5101677"/>
          </a:xfrm>
          <a:prstGeom prst="rect">
            <a:avLst/>
          </a:prstGeom>
        </p:spPr>
      </p:pic>
      <p:sp>
        <p:nvSpPr>
          <p:cNvPr id="3" name="Llamada rectangular redondeada 2"/>
          <p:cNvSpPr/>
          <p:nvPr/>
        </p:nvSpPr>
        <p:spPr>
          <a:xfrm>
            <a:off x="88900" y="968922"/>
            <a:ext cx="1993900" cy="1431378"/>
          </a:xfrm>
          <a:prstGeom prst="wedgeRoundRectCallout">
            <a:avLst>
              <a:gd name="adj1" fmla="val 60624"/>
              <a:gd name="adj2" fmla="val -7373"/>
              <a:gd name="adj3" fmla="val 16667"/>
            </a:avLst>
          </a:prstGeom>
          <a:ln w="28575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500" dirty="0" smtClean="0"/>
              <a:t>Muestra todos los casos o derivaciones pendientes que el usuario debe resolver</a:t>
            </a:r>
            <a:endParaRPr lang="es-CL" sz="1500" dirty="0"/>
          </a:p>
        </p:txBody>
      </p:sp>
    </p:spTree>
    <p:extLst>
      <p:ext uri="{BB962C8B-B14F-4D97-AF65-F5344CB8AC3E}">
        <p14:creationId xmlns:p14="http://schemas.microsoft.com/office/powerpoint/2010/main" val="4109429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o 7"/>
          <p:cNvGrpSpPr/>
          <p:nvPr/>
        </p:nvGrpSpPr>
        <p:grpSpPr>
          <a:xfrm>
            <a:off x="868878" y="635000"/>
            <a:ext cx="10759043" cy="5168902"/>
            <a:chOff x="868878" y="635000"/>
            <a:chExt cx="10759043" cy="5168902"/>
          </a:xfrm>
        </p:grpSpPr>
        <p:pic>
          <p:nvPicPr>
            <p:cNvPr id="5" name="Imagen 4"/>
            <p:cNvPicPr>
              <a:picLocks noChangeAspect="1"/>
            </p:cNvPicPr>
            <p:nvPr/>
          </p:nvPicPr>
          <p:blipFill rotWithShape="1">
            <a:blip r:embed="rId2"/>
            <a:srcRect l="708" t="14063" r="1879" b="17014"/>
            <a:stretch/>
          </p:blipFill>
          <p:spPr>
            <a:xfrm>
              <a:off x="868878" y="635000"/>
              <a:ext cx="10759043" cy="4279900"/>
            </a:xfrm>
            <a:prstGeom prst="rect">
              <a:avLst/>
            </a:prstGeom>
          </p:spPr>
        </p:pic>
        <p:sp>
          <p:nvSpPr>
            <p:cNvPr id="3" name="Elipse 2"/>
            <p:cNvSpPr/>
            <p:nvPr/>
          </p:nvSpPr>
          <p:spPr>
            <a:xfrm>
              <a:off x="4749800" y="825500"/>
              <a:ext cx="1270000" cy="457200"/>
            </a:xfrm>
            <a:prstGeom prst="ellipse">
              <a:avLst/>
            </a:prstGeom>
            <a:noFill/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4" name="Llamada rectangular redondeada 3"/>
            <p:cNvSpPr/>
            <p:nvPr/>
          </p:nvSpPr>
          <p:spPr>
            <a:xfrm>
              <a:off x="7848600" y="4710933"/>
              <a:ext cx="1993900" cy="838967"/>
            </a:xfrm>
            <a:prstGeom prst="wedgeRoundRectCallout">
              <a:avLst>
                <a:gd name="adj1" fmla="val -96064"/>
                <a:gd name="adj2" fmla="val -57947"/>
                <a:gd name="adj3" fmla="val 16667"/>
              </a:avLst>
            </a:prstGeom>
            <a:ln w="28575">
              <a:solidFill>
                <a:srgbClr val="C0000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1500" dirty="0" smtClean="0"/>
                <a:t>Reporte general del estado de las derivaciones</a:t>
              </a:r>
              <a:endParaRPr lang="es-CL" sz="1500" dirty="0"/>
            </a:p>
          </p:txBody>
        </p:sp>
        <p:sp>
          <p:nvSpPr>
            <p:cNvPr id="6" name="Llamada rectangular redondeada 5"/>
            <p:cNvSpPr/>
            <p:nvPr/>
          </p:nvSpPr>
          <p:spPr>
            <a:xfrm>
              <a:off x="1033978" y="5270502"/>
              <a:ext cx="1993900" cy="533400"/>
            </a:xfrm>
            <a:prstGeom prst="wedgeRoundRectCallout">
              <a:avLst>
                <a:gd name="adj1" fmla="val -25363"/>
                <a:gd name="adj2" fmla="val -125010"/>
                <a:gd name="adj3" fmla="val 16667"/>
              </a:avLst>
            </a:prstGeom>
            <a:ln w="28575">
              <a:solidFill>
                <a:srgbClr val="C0000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1500" dirty="0" err="1" smtClean="0"/>
                <a:t>Nro</a:t>
              </a:r>
              <a:r>
                <a:rPr lang="es-CL" sz="1500" dirty="0" smtClean="0"/>
                <a:t> de registro de la consulta</a:t>
              </a:r>
              <a:endParaRPr lang="es-CL" sz="1500" dirty="0"/>
            </a:p>
          </p:txBody>
        </p:sp>
        <p:sp>
          <p:nvSpPr>
            <p:cNvPr id="7" name="Rectángulo redondeado 6"/>
            <p:cNvSpPr/>
            <p:nvPr/>
          </p:nvSpPr>
          <p:spPr>
            <a:xfrm>
              <a:off x="1295400" y="2540000"/>
              <a:ext cx="393700" cy="2170933"/>
            </a:xfrm>
            <a:prstGeom prst="roundRect">
              <a:avLst/>
            </a:prstGeom>
            <a:noFill/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</p:grpSp>
      <p:sp>
        <p:nvSpPr>
          <p:cNvPr id="10" name="Rectángulo redondeado 9"/>
          <p:cNvSpPr/>
          <p:nvPr/>
        </p:nvSpPr>
        <p:spPr>
          <a:xfrm>
            <a:off x="2281646" y="2540000"/>
            <a:ext cx="1036320" cy="359954"/>
          </a:xfrm>
          <a:prstGeom prst="roundRect">
            <a:avLst/>
          </a:prstGeom>
          <a:blipFill dpi="0" rotWithShape="1">
            <a:blip r:embed="rId3">
              <a:alphaModFix amt="80000"/>
            </a:blip>
            <a:srcRect/>
            <a:tile tx="0" ty="0" sx="100000" sy="100000" flip="none" algn="tl"/>
          </a:blipFill>
          <a:ln>
            <a:noFill/>
          </a:ln>
          <a:effectLst>
            <a:reflection blurRad="406400" stA="45000" endPos="650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1" name="Rectángulo redondeado 10"/>
          <p:cNvSpPr/>
          <p:nvPr/>
        </p:nvSpPr>
        <p:spPr>
          <a:xfrm>
            <a:off x="2277284" y="3101702"/>
            <a:ext cx="1184373" cy="346892"/>
          </a:xfrm>
          <a:prstGeom prst="roundRect">
            <a:avLst/>
          </a:prstGeom>
          <a:blipFill dpi="0" rotWithShape="1">
            <a:blip r:embed="rId3">
              <a:alphaModFix amt="80000"/>
            </a:blip>
            <a:srcRect/>
            <a:tile tx="0" ty="0" sx="100000" sy="100000" flip="none" algn="tl"/>
          </a:blipFill>
          <a:ln>
            <a:noFill/>
          </a:ln>
          <a:effectLst>
            <a:reflection blurRad="406400" stA="45000" endPos="650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2" name="Rectángulo redondeado 11"/>
          <p:cNvSpPr/>
          <p:nvPr/>
        </p:nvSpPr>
        <p:spPr>
          <a:xfrm>
            <a:off x="2285993" y="3657396"/>
            <a:ext cx="1175664" cy="431278"/>
          </a:xfrm>
          <a:prstGeom prst="roundRect">
            <a:avLst/>
          </a:prstGeom>
          <a:blipFill dpi="0" rotWithShape="1">
            <a:blip r:embed="rId3">
              <a:alphaModFix amt="80000"/>
            </a:blip>
            <a:srcRect/>
            <a:tile tx="0" ty="0" sx="100000" sy="100000" flip="none" algn="tl"/>
          </a:blipFill>
          <a:ln>
            <a:noFill/>
          </a:ln>
          <a:effectLst>
            <a:reflection blurRad="406400" stA="45000" endPos="650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3" name="Rectángulo redondeado 12"/>
          <p:cNvSpPr/>
          <p:nvPr/>
        </p:nvSpPr>
        <p:spPr>
          <a:xfrm>
            <a:off x="2277283" y="4233899"/>
            <a:ext cx="1184374" cy="477033"/>
          </a:xfrm>
          <a:prstGeom prst="roundRect">
            <a:avLst/>
          </a:prstGeom>
          <a:blipFill dpi="0" rotWithShape="1">
            <a:blip r:embed="rId3">
              <a:alphaModFix amt="80000"/>
            </a:blip>
            <a:srcRect/>
            <a:tile tx="0" ty="0" sx="100000" sy="100000" flip="none" algn="tl"/>
          </a:blipFill>
          <a:ln>
            <a:noFill/>
          </a:ln>
          <a:effectLst>
            <a:reflection blurRad="406400" stA="45000" endPos="650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53677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o 4"/>
          <p:cNvGrpSpPr/>
          <p:nvPr/>
        </p:nvGrpSpPr>
        <p:grpSpPr>
          <a:xfrm>
            <a:off x="353804" y="571500"/>
            <a:ext cx="11482596" cy="4953000"/>
            <a:chOff x="353804" y="571500"/>
            <a:chExt cx="11482596" cy="4953000"/>
          </a:xfrm>
        </p:grpSpPr>
        <p:pic>
          <p:nvPicPr>
            <p:cNvPr id="2" name="Imagen 1"/>
            <p:cNvPicPr>
              <a:picLocks noChangeAspect="1"/>
            </p:cNvPicPr>
            <p:nvPr/>
          </p:nvPicPr>
          <p:blipFill rotWithShape="1">
            <a:blip r:embed="rId2"/>
            <a:srcRect l="1001" t="14757" r="1890" b="12002"/>
            <a:stretch/>
          </p:blipFill>
          <p:spPr>
            <a:xfrm>
              <a:off x="353804" y="698500"/>
              <a:ext cx="11380996" cy="4826000"/>
            </a:xfrm>
            <a:prstGeom prst="rect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</p:pic>
        <p:sp>
          <p:nvSpPr>
            <p:cNvPr id="3" name="Llamada rectangular redondeada 2"/>
            <p:cNvSpPr/>
            <p:nvPr/>
          </p:nvSpPr>
          <p:spPr>
            <a:xfrm>
              <a:off x="6534150" y="571500"/>
              <a:ext cx="1993900" cy="859878"/>
            </a:xfrm>
            <a:prstGeom prst="wedgeRoundRectCallout">
              <a:avLst>
                <a:gd name="adj1" fmla="val -63580"/>
                <a:gd name="adj2" fmla="val 64494"/>
                <a:gd name="adj3" fmla="val 16667"/>
              </a:avLst>
            </a:prstGeom>
            <a:ln w="28575">
              <a:solidFill>
                <a:srgbClr val="C0000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1500" dirty="0" smtClean="0"/>
                <a:t>Registro de todas las derivaciones de </a:t>
              </a:r>
              <a:r>
                <a:rPr lang="es-CL" sz="1500" dirty="0" err="1" smtClean="0"/>
                <a:t>Cdll</a:t>
              </a:r>
              <a:endParaRPr lang="es-CL" sz="1500" dirty="0"/>
            </a:p>
          </p:txBody>
        </p:sp>
        <p:sp>
          <p:nvSpPr>
            <p:cNvPr id="4" name="Elipse 3"/>
            <p:cNvSpPr/>
            <p:nvPr/>
          </p:nvSpPr>
          <p:spPr>
            <a:xfrm>
              <a:off x="10883900" y="5194300"/>
              <a:ext cx="952500" cy="330200"/>
            </a:xfrm>
            <a:prstGeom prst="ellipse">
              <a:avLst/>
            </a:prstGeom>
            <a:noFill/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</p:grpSp>
      <p:sp>
        <p:nvSpPr>
          <p:cNvPr id="6" name="Rectángulo redondeado 5"/>
          <p:cNvSpPr/>
          <p:nvPr/>
        </p:nvSpPr>
        <p:spPr>
          <a:xfrm>
            <a:off x="4663441" y="1972492"/>
            <a:ext cx="3435530" cy="3221808"/>
          </a:xfrm>
          <a:prstGeom prst="roundRect">
            <a:avLst/>
          </a:prstGeom>
          <a:blipFill dpi="0" rotWithShape="1">
            <a:blip r:embed="rId3">
              <a:alphaModFix amt="80000"/>
            </a:blip>
            <a:srcRect/>
            <a:tile tx="0" ty="0" sx="100000" sy="100000" flip="none" algn="tl"/>
          </a:blipFill>
          <a:ln>
            <a:noFill/>
          </a:ln>
          <a:effectLst>
            <a:reflection blurRad="406400" stA="45000" endPos="650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18307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Análisis </a:t>
            </a:r>
          </a:p>
        </p:txBody>
      </p:sp>
    </p:spTree>
    <p:extLst>
      <p:ext uri="{BB962C8B-B14F-4D97-AF65-F5344CB8AC3E}">
        <p14:creationId xmlns:p14="http://schemas.microsoft.com/office/powerpoint/2010/main" val="459873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/>
              <a:t>¿Qué aspectos de la solución que deben mantenerse en otros casos en que esta solución se implemente (los “</a:t>
            </a:r>
            <a:r>
              <a:rPr lang="es-CL" i="1" dirty="0" err="1"/>
              <a:t>must</a:t>
            </a:r>
            <a:r>
              <a:rPr lang="es-CL" i="1" dirty="0"/>
              <a:t>”</a:t>
            </a:r>
            <a:r>
              <a:rPr lang="es-CL" dirty="0"/>
              <a:t>)?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s-CL" b="0" dirty="0">
                <a:latin typeface="+mn-lt"/>
              </a:rPr>
              <a:t>T</a:t>
            </a:r>
            <a:r>
              <a:rPr lang="es-CL" b="0" dirty="0" smtClean="0">
                <a:latin typeface="+mn-lt"/>
              </a:rPr>
              <a:t>rabajar </a:t>
            </a:r>
            <a:r>
              <a:rPr lang="es-CL" b="0" dirty="0">
                <a:latin typeface="+mn-lt"/>
              </a:rPr>
              <a:t>con la plataforma Raptor ha permitido organizar y </a:t>
            </a:r>
            <a:r>
              <a:rPr lang="es-CL" dirty="0">
                <a:latin typeface="+mn-lt"/>
              </a:rPr>
              <a:t>automatizar tareas simples y </a:t>
            </a:r>
            <a:r>
              <a:rPr lang="es-CL" dirty="0" smtClean="0">
                <a:latin typeface="+mn-lt"/>
              </a:rPr>
              <a:t>masivas</a:t>
            </a:r>
            <a:r>
              <a:rPr lang="es-CL" b="0" dirty="0" smtClean="0">
                <a:latin typeface="+mn-lt"/>
              </a:rPr>
              <a:t>, </a:t>
            </a:r>
            <a:r>
              <a:rPr lang="es-CL" b="0" dirty="0">
                <a:latin typeface="+mn-lt"/>
              </a:rPr>
              <a:t>que en un contexto de trabajo a distancia, sería muy difícil administrar y monitorear</a:t>
            </a:r>
            <a:r>
              <a:rPr lang="es-CL" b="0" dirty="0" smtClean="0">
                <a:latin typeface="+mn-lt"/>
              </a:rPr>
              <a:t>.</a:t>
            </a:r>
          </a:p>
          <a:p>
            <a:pPr algn="just"/>
            <a:r>
              <a:rPr lang="es-CL" b="0" dirty="0" smtClean="0">
                <a:latin typeface="+mn-lt"/>
              </a:rPr>
              <a:t>El operador de </a:t>
            </a:r>
            <a:r>
              <a:rPr lang="es-CL" b="0" dirty="0" err="1" smtClean="0">
                <a:latin typeface="+mn-lt"/>
              </a:rPr>
              <a:t>CdLL</a:t>
            </a:r>
            <a:r>
              <a:rPr lang="es-CL" b="0" dirty="0" smtClean="0">
                <a:latin typeface="+mn-lt"/>
              </a:rPr>
              <a:t> asigna la tarea, por tanto los </a:t>
            </a:r>
            <a:r>
              <a:rPr lang="es-CL" dirty="0" smtClean="0">
                <a:latin typeface="+mn-lt"/>
              </a:rPr>
              <a:t>criterios deben ser muy claros</a:t>
            </a:r>
            <a:r>
              <a:rPr lang="es-CL" b="0" dirty="0" smtClean="0">
                <a:latin typeface="+mn-lt"/>
              </a:rPr>
              <a:t>. </a:t>
            </a:r>
            <a:endParaRPr lang="es-CL" b="0" dirty="0">
              <a:latin typeface="+mn-lt"/>
            </a:endParaRPr>
          </a:p>
          <a:p>
            <a:pPr algn="just"/>
            <a:r>
              <a:rPr lang="es-CL" b="0" dirty="0" smtClean="0">
                <a:latin typeface="+mn-lt"/>
              </a:rPr>
              <a:t>Raptor se </a:t>
            </a:r>
            <a:r>
              <a:rPr lang="es-CL" b="0" dirty="0">
                <a:latin typeface="+mn-lt"/>
              </a:rPr>
              <a:t>puede adaptar a distintos </a:t>
            </a:r>
            <a:r>
              <a:rPr lang="es-CL" b="0" dirty="0" smtClean="0">
                <a:latin typeface="+mn-lt"/>
              </a:rPr>
              <a:t>requerimientos, es de fácil </a:t>
            </a:r>
            <a:r>
              <a:rPr lang="es-CL" b="0" dirty="0">
                <a:latin typeface="+mn-lt"/>
              </a:rPr>
              <a:t>y rápida implementación, </a:t>
            </a:r>
            <a:r>
              <a:rPr lang="es-CL" b="0" dirty="0" smtClean="0">
                <a:latin typeface="+mn-lt"/>
              </a:rPr>
              <a:t>se debe mantener la </a:t>
            </a:r>
            <a:r>
              <a:rPr lang="es-CL" dirty="0">
                <a:latin typeface="+mn-lt"/>
              </a:rPr>
              <a:t>simpleza en el uso</a:t>
            </a:r>
            <a:r>
              <a:rPr lang="es-CL" b="0" dirty="0">
                <a:latin typeface="+mn-lt"/>
              </a:rPr>
              <a:t> (no burocratizar las tareas) </a:t>
            </a:r>
            <a:endParaRPr lang="es-CL" b="0" dirty="0" smtClean="0">
              <a:latin typeface="+mn-lt"/>
            </a:endParaRPr>
          </a:p>
          <a:p>
            <a:pPr algn="just"/>
            <a:r>
              <a:rPr lang="es-CL" b="0" dirty="0" smtClean="0">
                <a:latin typeface="+mn-lt"/>
              </a:rPr>
              <a:t>Nunca hay que perder de vista que </a:t>
            </a:r>
            <a:r>
              <a:rPr lang="es-CL" dirty="0">
                <a:latin typeface="+mn-lt"/>
              </a:rPr>
              <a:t>la solución se </a:t>
            </a:r>
            <a:r>
              <a:rPr lang="es-CL" dirty="0" smtClean="0">
                <a:latin typeface="+mn-lt"/>
              </a:rPr>
              <a:t>debe adaptar </a:t>
            </a:r>
            <a:r>
              <a:rPr lang="es-CL" dirty="0">
                <a:latin typeface="+mn-lt"/>
              </a:rPr>
              <a:t>a </a:t>
            </a:r>
            <a:r>
              <a:rPr lang="es-CL" dirty="0" smtClean="0">
                <a:latin typeface="+mn-lt"/>
              </a:rPr>
              <a:t>las necesidades</a:t>
            </a:r>
            <a:r>
              <a:rPr lang="es-CL" b="0" dirty="0" smtClean="0">
                <a:latin typeface="+mn-lt"/>
              </a:rPr>
              <a:t> (no lo contrario).</a:t>
            </a:r>
            <a:endParaRPr lang="es-CL" b="0" dirty="0">
              <a:latin typeface="+mn-lt"/>
            </a:endParaRPr>
          </a:p>
          <a:p>
            <a:pPr algn="just"/>
            <a:r>
              <a:rPr lang="es-CL" b="0" dirty="0">
                <a:latin typeface="+mn-lt"/>
              </a:rPr>
              <a:t>Desde experiencia de Docentemás, se partió con una solución sencilla (en modo prueba) que se fue mejorando poco a poco. </a:t>
            </a:r>
          </a:p>
          <a:p>
            <a:pPr marL="0" indent="0">
              <a:buNone/>
            </a:pPr>
            <a:r>
              <a:rPr lang="es-CL" dirty="0"/>
              <a:t> 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120317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NTILLA_PPT_MIDE_jun2018_ys">
  <a:themeElements>
    <a:clrScheme name="Personalizado 25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323F4F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PEIP 2019-03-13 con ACUERDOS" id="{B0C7F828-9357-4C8F-8740-CB6FCF7BAF8F}" vid="{1F9E62EF-EFF1-4923-9759-11911163D1EB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PLANTILLA_PPT_MIDE_mar2019_ys</Template>
  <TotalTime>2447</TotalTime>
  <Words>715</Words>
  <Application>Microsoft Office PowerPoint</Application>
  <PresentationFormat>Panorámica</PresentationFormat>
  <Paragraphs>47</Paragraphs>
  <Slides>10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PLANTILLA_PPT_MIDE_jun2018_ys</vt:lpstr>
      <vt:lpstr>Derivaciones del Centro de llamados Docentemás</vt:lpstr>
      <vt:lpstr>Antecedentes</vt:lpstr>
      <vt:lpstr>Problema que debió ser abordado</vt:lpstr>
      <vt:lpstr>Solución implementada</vt:lpstr>
      <vt:lpstr>Presentación de PowerPoint</vt:lpstr>
      <vt:lpstr>Presentación de PowerPoint</vt:lpstr>
      <vt:lpstr>Presentación de PowerPoint</vt:lpstr>
      <vt:lpstr>Análisis </vt:lpstr>
      <vt:lpstr>¿Qué aspectos de la solución que deben mantenerse en otros casos en que esta solución se implemente (los “must”)?</vt:lpstr>
      <vt:lpstr>¿Cuáles son los aspectos de la solución que deben tratarse con especial cuidado (los “be careful”)?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PORTADA</dc:title>
  <dc:creator>Docentemás</dc:creator>
  <cp:lastModifiedBy>Tatiana Gongora</cp:lastModifiedBy>
  <cp:revision>157</cp:revision>
  <dcterms:created xsi:type="dcterms:W3CDTF">2020-03-26T22:03:10Z</dcterms:created>
  <dcterms:modified xsi:type="dcterms:W3CDTF">2020-10-08T20:40:06Z</dcterms:modified>
</cp:coreProperties>
</file>