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7" r:id="rId2"/>
    <p:sldId id="268" r:id="rId3"/>
    <p:sldId id="269" r:id="rId4"/>
    <p:sldId id="270" r:id="rId5"/>
    <p:sldId id="271" r:id="rId6"/>
    <p:sldId id="266" r:id="rId7"/>
  </p:sldIdLst>
  <p:sldSz cx="12192000" cy="6858000"/>
  <p:notesSz cx="6858000" cy="9144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9"/>
    <p:restoredTop sz="94688"/>
  </p:normalViewPr>
  <p:slideViewPr>
    <p:cSldViewPr snapToGrid="0" snapToObjects="1">
      <p:cViewPr varScale="1">
        <p:scale>
          <a:sx n="70" d="100"/>
          <a:sy n="70" d="100"/>
        </p:scale>
        <p:origin x="60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A43290B-164D-1945-8DD5-4ACC8F3D2BCD}" type="datetimeFigureOut">
              <a:rPr lang="es-ES_tradnl"/>
              <a:pPr>
                <a:defRPr/>
              </a:pPr>
              <a:t>01/10/2020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AC299C-AABF-724F-9DFD-37D549356A1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E10BB48-E228-C142-8476-D0A867442604}" type="datetimeFigureOut">
              <a:rPr lang="es-ES_tradnl"/>
              <a:pPr>
                <a:defRPr/>
              </a:pPr>
              <a:t>01/10/2020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noProof="0" smtClean="0"/>
              <a:t>Haga clic para modificar los estilos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9E1ED7B-C595-3C49-AF12-E700DE43FF5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57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657599"/>
            <a:ext cx="9144000" cy="1115105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5030244"/>
            <a:ext cx="9144000" cy="54324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45993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738155" y="365125"/>
            <a:ext cx="7734300" cy="4955812"/>
          </a:xfrm>
        </p:spPr>
        <p:txBody>
          <a:bodyPr vert="eaVert"/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9AAC3-CC91-0B4E-8C20-82B9A9BC8F43}" type="datetimeFigureOut">
              <a:rPr lang="es-ES_tradnl"/>
              <a:pPr>
                <a:defRPr/>
              </a:pPr>
              <a:t>01/10/2020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AC5B7-3FC4-8646-9581-025A943C610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545144" y="398826"/>
            <a:ext cx="2129246" cy="2638842"/>
          </a:xfrm>
        </p:spPr>
        <p:txBody>
          <a:bodyPr anchor="t"/>
          <a:lstStyle>
            <a:lvl1pPr algn="l">
              <a:defRPr sz="3200" b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31030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5DB3D-B4F8-4E40-88F4-F1DA3E43950A}" type="datetimeFigureOut">
              <a:rPr lang="es-ES_tradnl"/>
              <a:pPr>
                <a:defRPr/>
              </a:pPr>
              <a:t>01/10/2020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7750B-09F4-1F48-9C7C-FAA225CCD37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1524000" y="3657599"/>
            <a:ext cx="9144000" cy="1115105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10" name="Subtítulo 2"/>
          <p:cNvSpPr>
            <a:spLocks noGrp="1"/>
          </p:cNvSpPr>
          <p:nvPr>
            <p:ph type="subTitle" idx="1"/>
          </p:nvPr>
        </p:nvSpPr>
        <p:spPr>
          <a:xfrm>
            <a:off x="1524000" y="5030244"/>
            <a:ext cx="9144000" cy="54324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06384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7542" y="398826"/>
            <a:ext cx="9901646" cy="592183"/>
          </a:xfrm>
        </p:spPr>
        <p:txBody>
          <a:bodyPr anchor="t"/>
          <a:lstStyle>
            <a:lvl1pPr algn="r">
              <a:defRPr sz="3200" b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67541" y="1389837"/>
            <a:ext cx="9901647" cy="3987234"/>
          </a:xfrm>
        </p:spPr>
        <p:txBody>
          <a:bodyPr/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5C02D-0300-CD44-81D2-BAB214729F09}" type="datetimeFigureOut">
              <a:rPr lang="es-ES_tradnl"/>
              <a:pPr>
                <a:defRPr/>
              </a:pPr>
              <a:t>01/10/2020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83F0D-35D7-1E4A-B981-8F698437790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96574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3945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5BE07-3F65-B847-B90C-9B848AF25B97}" type="datetimeFigureOut">
              <a:rPr lang="es-ES_tradnl"/>
              <a:pPr>
                <a:defRPr/>
              </a:pPr>
              <a:t>01/10/2020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BEB2E-DCB3-0A40-90B3-F055FB08725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567542" y="398826"/>
            <a:ext cx="9901646" cy="592183"/>
          </a:xfrm>
        </p:spPr>
        <p:txBody>
          <a:bodyPr anchor="t"/>
          <a:lstStyle>
            <a:lvl1pPr algn="r">
              <a:defRPr sz="3200" b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1248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19801"/>
          </a:xfrm>
        </p:spPr>
        <p:txBody>
          <a:bodyPr/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19801"/>
          </a:xfrm>
        </p:spPr>
        <p:txBody>
          <a:bodyPr/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0C166-AF1A-4440-B2D5-A9CEE7BA433E}" type="datetimeFigureOut">
              <a:rPr lang="es-ES_tradnl"/>
              <a:pPr>
                <a:defRPr/>
              </a:pPr>
              <a:t>01/10/2020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569B9-8D1D-6541-A06E-201761265A0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567542" y="398826"/>
            <a:ext cx="9901646" cy="592183"/>
          </a:xfrm>
        </p:spPr>
        <p:txBody>
          <a:bodyPr anchor="t"/>
          <a:lstStyle>
            <a:lvl1pPr algn="r">
              <a:defRPr sz="3200" b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1965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5AC73-B3C7-3248-B37C-B66E4123E4B7}" type="datetimeFigureOut">
              <a:rPr lang="es-ES_tradnl"/>
              <a:pPr>
                <a:defRPr/>
              </a:pPr>
              <a:t>01/10/2020</a:t>
            </a:fld>
            <a:endParaRPr lang="es-ES_tradn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FA2B7-19F6-5549-A948-7F59198E8E8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838200" y="398826"/>
            <a:ext cx="8206409" cy="592183"/>
          </a:xfrm>
        </p:spPr>
        <p:txBody>
          <a:bodyPr anchor="t"/>
          <a:lstStyle>
            <a:lvl1pPr algn="l">
              <a:defRPr sz="3200" b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69187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950EF-67BE-4147-A48A-7CCCD3AF180D}" type="datetimeFigureOut">
              <a:rPr lang="es-ES_tradnl"/>
              <a:pPr>
                <a:defRPr/>
              </a:pPr>
              <a:t>01/10/2020</a:t>
            </a:fld>
            <a:endParaRPr lang="es-ES_tradn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A214D-E25B-924B-9BB4-6D1F0483E7D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838200" y="398826"/>
            <a:ext cx="9901646" cy="592183"/>
          </a:xfrm>
        </p:spPr>
        <p:txBody>
          <a:bodyPr anchor="t"/>
          <a:lstStyle>
            <a:lvl1pPr algn="l">
              <a:defRPr sz="3200" b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58369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14F6F-3348-5140-A1BF-B77B395711CD}" type="datetimeFigureOut">
              <a:rPr lang="es-ES_tradnl"/>
              <a:pPr>
                <a:defRPr/>
              </a:pPr>
              <a:t>01/10/2020</a:t>
            </a:fld>
            <a:endParaRPr lang="es-ES_tradnl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02216-DE30-E947-853A-DE79F90C292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6" name="Marcador de texto 2"/>
          <p:cNvSpPr>
            <a:spLocks noGrp="1"/>
          </p:cNvSpPr>
          <p:nvPr>
            <p:ph type="body" idx="1"/>
          </p:nvPr>
        </p:nvSpPr>
        <p:spPr>
          <a:xfrm>
            <a:off x="653620" y="935644"/>
            <a:ext cx="2508034" cy="386108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73042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1619794"/>
            <a:ext cx="6286000" cy="36578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dirty="0" smtClean="0"/>
              <a:t>Arrastre la imagen al marcador de posición o haga clic en el icono para agregarla</a:t>
            </a:r>
            <a:endParaRPr lang="es-ES_tradnl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567542" y="1619794"/>
            <a:ext cx="3204483" cy="365788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B2F5C-CC5B-A944-B548-152357E25043}" type="datetimeFigureOut">
              <a:rPr lang="es-ES_tradnl"/>
              <a:pPr>
                <a:defRPr/>
              </a:pPr>
              <a:t>01/10/2020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1BB97-318D-D042-9746-E80704AC382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567542" y="398826"/>
            <a:ext cx="9901646" cy="592183"/>
          </a:xfrm>
        </p:spPr>
        <p:txBody>
          <a:bodyPr anchor="t"/>
          <a:lstStyle>
            <a:lvl1pPr algn="r">
              <a:defRPr sz="32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1299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6DDA7-DE94-334D-AEE9-E28113262443}" type="datetimeFigureOut">
              <a:rPr lang="es-ES_tradnl"/>
              <a:pPr>
                <a:defRPr/>
              </a:pPr>
              <a:t>01/10/2020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25E97-4A03-064B-A855-BF25BAFBBF1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838200" y="398826"/>
            <a:ext cx="8315739" cy="592183"/>
          </a:xfrm>
        </p:spPr>
        <p:txBody>
          <a:bodyPr anchor="t"/>
          <a:lstStyle>
            <a:lvl1pPr algn="l">
              <a:defRPr sz="3200" b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7957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_tradnl"/>
              <a:t>Haga clic para modificar el estilo de título del patrón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_tradnl"/>
              <a:t>Haga clic para modificar los estilos de texto del patrón</a:t>
            </a:r>
          </a:p>
          <a:p>
            <a:pPr lvl="1"/>
            <a:r>
              <a:rPr lang="es-ES_tradnl" altLang="es-ES_tradnl"/>
              <a:t>Segundo nivel</a:t>
            </a:r>
          </a:p>
          <a:p>
            <a:pPr lvl="2"/>
            <a:r>
              <a:rPr lang="es-ES_tradnl" altLang="es-ES_tradnl"/>
              <a:t>Tercer nivel</a:t>
            </a:r>
          </a:p>
          <a:p>
            <a:pPr lvl="3"/>
            <a:r>
              <a:rPr lang="es-ES_tradnl" altLang="es-ES_tradnl"/>
              <a:t>Cuarto nivel</a:t>
            </a:r>
          </a:p>
          <a:p>
            <a:pPr lvl="4"/>
            <a:r>
              <a:rPr lang="es-ES_tradnl" alt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103D42-5F98-CA44-96C2-31DD2AF8DB21}" type="datetimeFigureOut">
              <a:rPr lang="es-ES_tradnl"/>
              <a:pPr>
                <a:defRPr/>
              </a:pPr>
              <a:t>01/10/2020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694816-DE42-6147-A883-202216357E6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56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sz="4400" dirty="0" smtClean="0"/>
              <a:t>Adaptaciones en tiempos de pandemia:</a:t>
            </a:r>
            <a:br>
              <a:rPr lang="es-ES_tradnl" sz="4400" dirty="0" smtClean="0"/>
            </a:br>
            <a:r>
              <a:rPr lang="es-ES_tradnl" sz="4400" b="1" dirty="0" smtClean="0"/>
              <a:t>Pilotaje cualitativo de preguntas </a:t>
            </a:r>
            <a:endParaRPr lang="es-ES_tradnl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Área Desarrollo de Pruebas </a:t>
            </a:r>
          </a:p>
          <a:p>
            <a:r>
              <a:rPr lang="es-ES_tradnl" dirty="0" smtClean="0"/>
              <a:t>Francisco Silva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58935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ángulo isósceles 6"/>
          <p:cNvSpPr/>
          <p:nvPr/>
        </p:nvSpPr>
        <p:spPr>
          <a:xfrm rot="16200000">
            <a:off x="5677393" y="3982932"/>
            <a:ext cx="2369539" cy="249472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Problema que debió ser abordado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67542" y="1231155"/>
            <a:ext cx="8432800" cy="4838643"/>
          </a:xfrm>
        </p:spPr>
        <p:txBody>
          <a:bodyPr/>
          <a:lstStyle/>
          <a:p>
            <a:r>
              <a:rPr lang="es-CL" sz="2800" dirty="0"/>
              <a:t>El pilotaje de preguntas mediante estudio cualitativo, para validación de instrumentos para </a:t>
            </a:r>
            <a:r>
              <a:rPr lang="es-CL" sz="2800" dirty="0" smtClean="0"/>
              <a:t>docentes de población pequeña</a:t>
            </a:r>
            <a:r>
              <a:rPr lang="es-CL" sz="2800" dirty="0"/>
              <a:t>, se </a:t>
            </a:r>
            <a:r>
              <a:rPr lang="es-CL" sz="2800" dirty="0" smtClean="0"/>
              <a:t>ha llevado </a:t>
            </a:r>
            <a:r>
              <a:rPr lang="es-CL" sz="2800" dirty="0"/>
              <a:t>a cabo </a:t>
            </a:r>
            <a:r>
              <a:rPr lang="es-CL" sz="2800" dirty="0" smtClean="0"/>
              <a:t>desde el año 2017 mediante extensas </a:t>
            </a:r>
            <a:r>
              <a:rPr lang="es-CL" sz="2800" dirty="0"/>
              <a:t>entrevistas cognitivas realizadas en las dependencias de MIDE UC. </a:t>
            </a:r>
          </a:p>
          <a:p>
            <a:r>
              <a:rPr lang="es-CL" sz="2800" dirty="0" smtClean="0"/>
              <a:t>Este año, 2020, fue preciso </a:t>
            </a:r>
            <a:r>
              <a:rPr lang="es-CL" sz="2800" dirty="0"/>
              <a:t>adaptar el procedimiento para hacerlo en forma remota.</a:t>
            </a:r>
          </a:p>
          <a:p>
            <a:endParaRPr lang="es-CL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7957" y="4045527"/>
            <a:ext cx="3653312" cy="2584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01035" y="4615151"/>
            <a:ext cx="18383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39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Solución implementada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17793">
            <a:off x="154020" y="142136"/>
            <a:ext cx="2921331" cy="1853318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03926" y="1526721"/>
            <a:ext cx="10619441" cy="4939299"/>
          </a:xfrm>
          <a:solidFill>
            <a:schemeClr val="bg1"/>
          </a:solidFill>
        </p:spPr>
        <p:txBody>
          <a:bodyPr/>
          <a:lstStyle/>
          <a:p>
            <a:r>
              <a:rPr lang="es-CL" dirty="0"/>
              <a:t>Se están realizando las entrevistas </a:t>
            </a:r>
            <a:r>
              <a:rPr lang="es-CL" dirty="0" smtClean="0"/>
              <a:t>por </a:t>
            </a:r>
            <a:r>
              <a:rPr lang="es-CL" dirty="0" err="1" smtClean="0"/>
              <a:t>videollamada</a:t>
            </a:r>
            <a:r>
              <a:rPr lang="es-CL" dirty="0" smtClean="0"/>
              <a:t>, vía </a:t>
            </a:r>
            <a:r>
              <a:rPr lang="es-CL" dirty="0"/>
              <a:t>Zoom, compartiendo las preguntas por pantalla. </a:t>
            </a:r>
            <a:r>
              <a:rPr lang="es-CL" dirty="0" smtClean="0"/>
              <a:t>Se hicieron las siguientes adecuaciones al procedimiento: </a:t>
            </a:r>
            <a:endParaRPr lang="es-CL" dirty="0"/>
          </a:p>
          <a:p>
            <a:pPr lvl="1"/>
            <a:r>
              <a:rPr lang="es-CL" b="1" dirty="0"/>
              <a:t>Reducción del </a:t>
            </a:r>
            <a:r>
              <a:rPr lang="es-CL" b="1" dirty="0" smtClean="0"/>
              <a:t>cuadernillo</a:t>
            </a:r>
            <a:r>
              <a:rPr lang="es-CL" dirty="0" smtClean="0"/>
              <a:t>: de cuadernillos de 20 preguntas, se transitó a cuadernillos de 10 preguntas. Esto, con el fin de hacer las entrevistas más breves y abordables (pasan de 3 a 1,5 horas). Además de garantizar la disponibilidad de entrevistados y entrevistadores.</a:t>
            </a:r>
            <a:endParaRPr lang="es-CL" dirty="0"/>
          </a:p>
          <a:p>
            <a:pPr lvl="1"/>
            <a:r>
              <a:rPr lang="es-CL" b="1" dirty="0"/>
              <a:t>Incorporación de un tercer actor:</a:t>
            </a:r>
            <a:r>
              <a:rPr lang="es-CL" dirty="0"/>
              <a:t> </a:t>
            </a:r>
            <a:r>
              <a:rPr lang="es-CL" dirty="0" smtClean="0"/>
              <a:t>supervisor/observador: anfitrión de la reunión, comparte material, supervisa condiciones de seguridad y toma decisiones ante inconvenientes técnicos.</a:t>
            </a:r>
            <a:endParaRPr lang="es-CL" dirty="0"/>
          </a:p>
          <a:p>
            <a:pPr lvl="1"/>
            <a:r>
              <a:rPr lang="es-CL" b="1" dirty="0" smtClean="0"/>
              <a:t>Gestión de materiales digitales vía remota: </a:t>
            </a:r>
            <a:r>
              <a:rPr lang="es-CL" dirty="0" smtClean="0"/>
              <a:t>implementación </a:t>
            </a:r>
            <a:r>
              <a:rPr lang="es-CL" dirty="0"/>
              <a:t>de </a:t>
            </a:r>
            <a:r>
              <a:rPr lang="es-CL" dirty="0" smtClean="0"/>
              <a:t>carpetas </a:t>
            </a:r>
            <a:r>
              <a:rPr lang="es-CL" dirty="0" err="1"/>
              <a:t>One</a:t>
            </a:r>
            <a:r>
              <a:rPr lang="es-CL" dirty="0"/>
              <a:t> Drive para gestión de </a:t>
            </a:r>
            <a:r>
              <a:rPr lang="es-CL" dirty="0" smtClean="0"/>
              <a:t>cuadernillos en archivos cifrados.</a:t>
            </a:r>
            <a:endParaRPr lang="es-CL" dirty="0"/>
          </a:p>
          <a:p>
            <a:pPr lvl="1"/>
            <a:r>
              <a:rPr lang="es-CL" b="1" dirty="0"/>
              <a:t>Reforzamiento equipos:</a:t>
            </a:r>
            <a:r>
              <a:rPr lang="es-CL" dirty="0"/>
              <a:t> entrevistadores, supervisores y equipo </a:t>
            </a:r>
            <a:r>
              <a:rPr lang="es-CL" dirty="0" smtClean="0"/>
              <a:t>Agenda, en número y en su recapacitación en </a:t>
            </a:r>
            <a:r>
              <a:rPr lang="es-CL" dirty="0"/>
              <a:t>protocolos de </a:t>
            </a:r>
            <a:r>
              <a:rPr lang="es-CL" dirty="0" smtClean="0"/>
              <a:t>trabajo.</a:t>
            </a:r>
            <a:endParaRPr lang="es-CL" dirty="0"/>
          </a:p>
          <a:p>
            <a:pPr marL="0" indent="0">
              <a:buNone/>
            </a:pP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1246253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¿Qué aspectos de la solución que deben mantenerse en otros casos en que esta solución se implemente (los “</a:t>
            </a:r>
            <a:r>
              <a:rPr lang="es-CL" i="1" dirty="0" err="1"/>
              <a:t>must</a:t>
            </a:r>
            <a:r>
              <a:rPr lang="es-CL" i="1" dirty="0"/>
              <a:t>”</a:t>
            </a:r>
            <a:r>
              <a:rPr lang="es-CL" dirty="0"/>
              <a:t>)?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67542" y="1833182"/>
            <a:ext cx="8527803" cy="3987234"/>
          </a:xfrm>
        </p:spPr>
        <p:txBody>
          <a:bodyPr/>
          <a:lstStyle/>
          <a:p>
            <a:r>
              <a:rPr lang="es-CL" sz="2800" dirty="0"/>
              <a:t>Entrevistas remotas permiten contar con entrevistadores y entrevistados que se encuentran geográficamente lejanos, lo que </a:t>
            </a:r>
            <a:r>
              <a:rPr lang="es-CL" sz="2800" dirty="0" smtClean="0"/>
              <a:t>favorece el acceso a docentes que jamás habrían podido participar ni llegar a San Joaquín a una entrevista extensa fuera de jornada.</a:t>
            </a:r>
          </a:p>
          <a:p>
            <a:r>
              <a:rPr lang="es-MX" sz="2800" dirty="0" smtClean="0"/>
              <a:t>La posibilidad de hacer entrevistas más breves y remotas aumenta la disponibilidad e interés de docentes participantes como jueces.</a:t>
            </a:r>
            <a:endParaRPr lang="es-CL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17793">
            <a:off x="8826966" y="4539493"/>
            <a:ext cx="2921331" cy="185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63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¿Cuáles son los aspectos de la solución que deben tratarse con especial cuidado (los “</a:t>
            </a:r>
            <a:r>
              <a:rPr lang="es-CL" i="1" dirty="0"/>
              <a:t>be </a:t>
            </a:r>
            <a:r>
              <a:rPr lang="es-CL" i="1" dirty="0" err="1"/>
              <a:t>careful</a:t>
            </a:r>
            <a:r>
              <a:rPr lang="es-CL" i="1" dirty="0"/>
              <a:t>”</a:t>
            </a:r>
            <a:r>
              <a:rPr lang="es-CL" dirty="0"/>
              <a:t>)?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67542" y="1823949"/>
            <a:ext cx="9566498" cy="3987234"/>
          </a:xfrm>
        </p:spPr>
        <p:txBody>
          <a:bodyPr/>
          <a:lstStyle/>
          <a:p>
            <a:r>
              <a:rPr lang="es-CL" sz="2800" dirty="0" smtClean="0"/>
              <a:t>Las condiciones de seguridad y confidencialidad: si bien se intensificaron los protocolos de presentación y se establecieron mayores condiciones para desincentivar la filtración de preguntas, esta seguridad sigue estando fundamentalmente basada en la confianza y compromiso de los jueces.</a:t>
            </a:r>
          </a:p>
          <a:p>
            <a:r>
              <a:rPr lang="es-CL" sz="2800" dirty="0" smtClean="0"/>
              <a:t>Necesidad de ampliar bases de datos de </a:t>
            </a:r>
            <a:r>
              <a:rPr lang="es-CL" sz="2800" dirty="0"/>
              <a:t>jueces para </a:t>
            </a:r>
            <a:r>
              <a:rPr lang="es-CL" sz="2800" dirty="0" smtClean="0"/>
              <a:t>reducir exposición a preguntas.</a:t>
            </a:r>
          </a:p>
          <a:p>
            <a:r>
              <a:rPr lang="es-CL" sz="2800" dirty="0" smtClean="0"/>
              <a:t> Factores presupuestario: es un proceso más costoso: mayor número de entrevistas y mayor necesidad de RRHH.</a:t>
            </a:r>
            <a:endParaRPr lang="es-CL" sz="2800" dirty="0"/>
          </a:p>
          <a:p>
            <a:pPr marL="0" indent="0">
              <a:buNone/>
            </a:pP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2043417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163677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731D0F56-AB3C-8642-AE3E-F879B969D498}" vid="{BC41FFEA-073A-2D46-B765-B0A507400F9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mide_uc_propuesta_v2</Template>
  <TotalTime>132</TotalTime>
  <Words>399</Words>
  <Application>Microsoft Office PowerPoint</Application>
  <PresentationFormat>Panorámica</PresentationFormat>
  <Paragraphs>19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Adaptaciones en tiempos de pandemia: Pilotaje cualitativo de preguntas </vt:lpstr>
      <vt:lpstr>Problema que debió ser abordado</vt:lpstr>
      <vt:lpstr>Solución implementada</vt:lpstr>
      <vt:lpstr>¿Qué aspectos de la solución que deben mantenerse en otros casos en que esta solución se implemente (los “must”)?</vt:lpstr>
      <vt:lpstr>¿Cuáles son los aspectos de la solución que deben tratarse con especial cuidado (los “be careful”)?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Delia Catalan</dc:creator>
  <cp:lastModifiedBy>Docentemás</cp:lastModifiedBy>
  <cp:revision>14</cp:revision>
  <dcterms:created xsi:type="dcterms:W3CDTF">2018-06-15T15:38:00Z</dcterms:created>
  <dcterms:modified xsi:type="dcterms:W3CDTF">2020-10-01T19:13:42Z</dcterms:modified>
</cp:coreProperties>
</file>