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7" r:id="rId4"/>
    <p:sldId id="270" r:id="rId5"/>
    <p:sldId id="268" r:id="rId6"/>
    <p:sldId id="269" r:id="rId7"/>
    <p:sldId id="266" r:id="rId8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/>
    <p:restoredTop sz="94688"/>
  </p:normalViewPr>
  <p:slideViewPr>
    <p:cSldViewPr snapToGrid="0" snapToObjects="1">
      <p:cViewPr varScale="1">
        <p:scale>
          <a:sx n="46" d="100"/>
          <a:sy n="46" d="100"/>
        </p:scale>
        <p:origin x="7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3290B-164D-1945-8DD5-4ACC8F3D2BC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C299C-AABF-724F-9DFD-37D549356A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10BB48-E228-C142-8476-D0A867442604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los estilos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1ED7B-C595-3C49-AF12-E700DE43F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5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38155" y="365125"/>
            <a:ext cx="7734300" cy="4955812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AC3-CC91-0B4E-8C20-82B9A9BC8F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5B7-3FC4-8646-9581-025A943C61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5144" y="398826"/>
            <a:ext cx="2129246" cy="2638842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10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DB3D-B4F8-4E40-88F4-F1DA3E43950A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50B-09F4-1F48-9C7C-FAA225CCD3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63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7" cy="398723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02D-0300-CD44-81D2-BAB214729F09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F0D-35D7-1E4A-B981-8F69843779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5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394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E07-3F65-B847-B90C-9B848AF25B97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B2E-DCB3-0A40-90B3-F055FB0872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2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C166-AF1A-4440-B2D5-A9CEE7BA433E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9B9-8D1D-6541-A06E-201761265A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96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C73-B3C7-3248-B37C-B66E4123E4B7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A2B7-19F6-5549-A948-7F59198E8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20640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918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50EF-67BE-4147-A48A-7CCCD3AF180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14D-E25B-924B-9BB4-6D1F0483E7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9901646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8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F6F-3348-5140-A1BF-B77B395711C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2216-DE30-E947-853A-DE79F90C2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620" y="935644"/>
            <a:ext cx="2508034" cy="38610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19794"/>
            <a:ext cx="6286000" cy="36578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agregarla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7542" y="1619794"/>
            <a:ext cx="3204483" cy="365788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2F5C-CC5B-A944-B548-152357E250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BB97-318D-D042-9746-E80704AC38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29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DA7-DE94-334D-AEE9-E281132624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5E97-4A03-064B-A855-BF25BAFBB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31573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95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los estilos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03D42-5F98-CA44-96C2-31DD2AF8DB21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94816-DE42-6147-A883-202216357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055" y="3657599"/>
            <a:ext cx="11545454" cy="1115105"/>
          </a:xfrm>
        </p:spPr>
        <p:txBody>
          <a:bodyPr/>
          <a:lstStyle/>
          <a:p>
            <a:r>
              <a:rPr lang="es-ES_tradnl" sz="3200" dirty="0" smtClean="0"/>
              <a:t>Adaptaciones en tiempos de pandemia:</a:t>
            </a:r>
            <a:br>
              <a:rPr lang="es-ES_tradnl" sz="3200" dirty="0" smtClean="0"/>
            </a:br>
            <a:r>
              <a:rPr lang="es-CL" sz="4400" dirty="0"/>
              <a:t>Ensamblaje y control de calidad de instrumentos. </a:t>
            </a:r>
            <a:endParaRPr lang="es-ES_tradn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Área Desarrollo de Pruebas </a:t>
            </a:r>
          </a:p>
          <a:p>
            <a:r>
              <a:rPr lang="es-ES_tradnl" dirty="0" smtClean="0"/>
              <a:t>Patricia </a:t>
            </a:r>
            <a:r>
              <a:rPr lang="es-ES_tradnl" dirty="0" err="1" smtClean="0"/>
              <a:t>Mahias</a:t>
            </a:r>
            <a:r>
              <a:rPr lang="es-ES_tradnl" dirty="0" smtClean="0"/>
              <a:t> y </a:t>
            </a:r>
            <a:r>
              <a:rPr lang="es-ES_tradnl" dirty="0" err="1" smtClean="0"/>
              <a:t>Waleska</a:t>
            </a:r>
            <a:r>
              <a:rPr lang="es-ES_tradnl" dirty="0" smtClean="0"/>
              <a:t> Lazo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725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que debió ser abordado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993" y="1092609"/>
            <a:ext cx="9741595" cy="5177218"/>
          </a:xfrm>
          <a:solidFill>
            <a:schemeClr val="bg1"/>
          </a:solidFill>
        </p:spPr>
        <p:txBody>
          <a:bodyPr/>
          <a:lstStyle/>
          <a:p>
            <a:r>
              <a:rPr lang="es-CL" dirty="0"/>
              <a:t>El ensamblaje de preguntas para la conformación de los cuadernillos de las pruebas, experimentales y definitivas, siempre se realizó en equipo, con la participación de Coordinador y Profesional de apoyo </a:t>
            </a:r>
            <a:r>
              <a:rPr lang="es-CL" dirty="0" smtClean="0"/>
              <a:t>(PA) de </a:t>
            </a:r>
            <a:r>
              <a:rPr lang="es-CL" dirty="0"/>
              <a:t>manera presencial, ensamblando primero “físicamente</a:t>
            </a:r>
            <a:r>
              <a:rPr lang="es-CL" dirty="0" smtClean="0"/>
              <a:t>”, </a:t>
            </a:r>
            <a:r>
              <a:rPr lang="es-CL" dirty="0"/>
              <a:t>con las preguntas en papel impreso. </a:t>
            </a:r>
            <a:endParaRPr lang="es-CL" dirty="0" smtClean="0"/>
          </a:p>
          <a:p>
            <a:r>
              <a:rPr lang="es-CL" dirty="0" smtClean="0"/>
              <a:t>También </a:t>
            </a:r>
            <a:r>
              <a:rPr lang="es-CL" dirty="0"/>
              <a:t>la revisión cruzada de cuadernillos se realizaba </a:t>
            </a:r>
            <a:r>
              <a:rPr lang="es-CL" dirty="0" smtClean="0"/>
              <a:t>con la versión en </a:t>
            </a:r>
            <a:r>
              <a:rPr lang="es-CL" dirty="0"/>
              <a:t>papel, </a:t>
            </a:r>
            <a:r>
              <a:rPr lang="es-CL" dirty="0" smtClean="0"/>
              <a:t>que rotaba a través de tres </a:t>
            </a:r>
            <a:r>
              <a:rPr lang="es-CL" dirty="0"/>
              <a:t>revisores que trabajaban sobre las preguntas impresas. Esto, por motivos de seguridad y también de eficiencia.</a:t>
            </a:r>
          </a:p>
          <a:p>
            <a:r>
              <a:rPr lang="es-CL" dirty="0"/>
              <a:t> </a:t>
            </a:r>
            <a:r>
              <a:rPr lang="es-CL" dirty="0" smtClean="0"/>
              <a:t>La </a:t>
            </a:r>
            <a:r>
              <a:rPr lang="es-CL" dirty="0"/>
              <a:t>revisión final del </a:t>
            </a:r>
            <a:r>
              <a:rPr lang="es-CL" dirty="0" smtClean="0"/>
              <a:t>cuadernillo definitivo por parte del </a:t>
            </a:r>
            <a:r>
              <a:rPr lang="es-CL" dirty="0"/>
              <a:t>experto disciplinario se realizaba de manera presencial, en una reunión con dos momentos: </a:t>
            </a:r>
            <a:r>
              <a:rPr lang="es-CL" dirty="0" smtClean="0"/>
              <a:t>uno en que el </a:t>
            </a:r>
            <a:r>
              <a:rPr lang="es-CL" dirty="0"/>
              <a:t>experto revisa </a:t>
            </a:r>
            <a:r>
              <a:rPr lang="es-CL" dirty="0" smtClean="0"/>
              <a:t>individualmente la prueba (análisis disciplinario final e independencia de preguntas) </a:t>
            </a:r>
            <a:r>
              <a:rPr lang="es-CL" dirty="0"/>
              <a:t>y un </a:t>
            </a:r>
            <a:r>
              <a:rPr lang="es-CL" dirty="0" smtClean="0"/>
              <a:t>segundo </a:t>
            </a:r>
            <a:r>
              <a:rPr lang="es-CL" dirty="0"/>
              <a:t>en que se discute con el equipo de coordinación las observaciones y se acuerdan cambios de </a:t>
            </a:r>
            <a:r>
              <a:rPr lang="es-CL" dirty="0" smtClean="0"/>
              <a:t>ítems de ser </a:t>
            </a:r>
            <a:r>
              <a:rPr lang="es-CL" dirty="0"/>
              <a:t>necesario.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3719">
            <a:off x="540125" y="2459347"/>
            <a:ext cx="1372675" cy="168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4873">
            <a:off x="432876" y="3693875"/>
            <a:ext cx="1369707" cy="16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Solución implementada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177401"/>
            <a:ext cx="9901647" cy="503867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/>
              <a:t>Para el ensamblaje: </a:t>
            </a:r>
          </a:p>
          <a:p>
            <a:pPr lvl="0"/>
            <a:r>
              <a:rPr lang="es-CL" dirty="0"/>
              <a:t>S</a:t>
            </a:r>
            <a:r>
              <a:rPr lang="es-CL" dirty="0" smtClean="0"/>
              <a:t>e </a:t>
            </a:r>
            <a:r>
              <a:rPr lang="es-CL" dirty="0"/>
              <a:t>establecieron protocolos de ensamblaje </a:t>
            </a:r>
            <a:r>
              <a:rPr lang="es-CL" dirty="0" smtClean="0"/>
              <a:t>remoto, </a:t>
            </a:r>
            <a:r>
              <a:rPr lang="es-CL" dirty="0"/>
              <a:t>con procedimiento de gestión de </a:t>
            </a:r>
            <a:r>
              <a:rPr lang="es-CL" dirty="0" err="1"/>
              <a:t>itemes</a:t>
            </a:r>
            <a:r>
              <a:rPr lang="es-CL" dirty="0"/>
              <a:t> desde la base que permitían visualizar los </a:t>
            </a:r>
            <a:r>
              <a:rPr lang="es-CL" dirty="0" err="1"/>
              <a:t>ítemes</a:t>
            </a:r>
            <a:r>
              <a:rPr lang="es-CL" dirty="0"/>
              <a:t> disponibles para el ensamblaje, sin disponer de ellos en papel, y contrastarlo con los requerimientos de contenido y complejidad del ensamblaje </a:t>
            </a:r>
            <a:r>
              <a:rPr lang="es-CL" dirty="0" smtClean="0"/>
              <a:t>teórico (registro de ensamblaje).</a:t>
            </a:r>
            <a:endParaRPr lang="es-CL" dirty="0"/>
          </a:p>
          <a:p>
            <a:r>
              <a:rPr lang="es-CL" dirty="0"/>
              <a:t> </a:t>
            </a:r>
            <a:r>
              <a:rPr lang="es-CL" dirty="0" smtClean="0"/>
              <a:t>La </a:t>
            </a:r>
            <a:r>
              <a:rPr lang="es-CL" dirty="0"/>
              <a:t>toma de decisiones sobre los </a:t>
            </a:r>
            <a:r>
              <a:rPr lang="es-CL" dirty="0" err="1"/>
              <a:t>itemes</a:t>
            </a:r>
            <a:r>
              <a:rPr lang="es-CL" dirty="0"/>
              <a:t> se debe llevar a cabo en reuniones vía zoom en que se compartan las preguntas en pantalla.  </a:t>
            </a:r>
          </a:p>
          <a:p>
            <a:r>
              <a:rPr lang="es-CL" dirty="0"/>
              <a:t> </a:t>
            </a:r>
            <a:r>
              <a:rPr lang="es-CL" dirty="0" smtClean="0"/>
              <a:t>Específicamente </a:t>
            </a:r>
            <a:r>
              <a:rPr lang="es-CL" dirty="0"/>
              <a:t>se sugirió que el coordinador creara un </a:t>
            </a:r>
            <a:r>
              <a:rPr lang="es-CL" dirty="0" err="1"/>
              <a:t>pdf</a:t>
            </a:r>
            <a:r>
              <a:rPr lang="es-CL" dirty="0"/>
              <a:t> con todos los ítems disponibles por saber, de manera de ir mirando un número más acotado de preguntas en la selección. </a:t>
            </a:r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82031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Solución implementada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3321" y="1177401"/>
            <a:ext cx="9901647" cy="503867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/>
              <a:t>Para el control de calidad:</a:t>
            </a:r>
          </a:p>
          <a:p>
            <a:pPr lvl="0"/>
            <a:r>
              <a:rPr lang="es-CL" b="1" dirty="0" smtClean="0"/>
              <a:t>Para la revisión cruzada: </a:t>
            </a:r>
            <a:r>
              <a:rPr lang="es-CL" dirty="0" smtClean="0"/>
              <a:t>se </a:t>
            </a:r>
            <a:r>
              <a:rPr lang="es-CL" dirty="0"/>
              <a:t>implementó el uso de carpetas </a:t>
            </a:r>
            <a:r>
              <a:rPr lang="es-CL" dirty="0" err="1"/>
              <a:t>One</a:t>
            </a:r>
            <a:r>
              <a:rPr lang="es-CL" dirty="0"/>
              <a:t> Drive (recomendadas por la DI como la opción más segura) con enlace directo a los tres revisores, quienes deben completar planilla escrita en la misma carpeta sin opción a descarga. </a:t>
            </a:r>
            <a:endParaRPr lang="es-CL" dirty="0" smtClean="0"/>
          </a:p>
          <a:p>
            <a:r>
              <a:rPr lang="es-CL" b="1" dirty="0"/>
              <a:t>Para la revisión de </a:t>
            </a:r>
            <a:r>
              <a:rPr lang="es-CL" b="1" dirty="0" smtClean="0"/>
              <a:t>experto: </a:t>
            </a:r>
          </a:p>
          <a:p>
            <a:pPr lvl="1"/>
            <a:r>
              <a:rPr lang="es-CL" dirty="0" smtClean="0"/>
              <a:t>Se </a:t>
            </a:r>
            <a:r>
              <a:rPr lang="es-CL" dirty="0"/>
              <a:t>implementó el uso de carpeta OD, con enlace al cuadernillo de ensamblaje, sin posibilidad de editar ni descargar y con enlace al protocolo de registro que el/la experta puede editar en la misma aplicación. </a:t>
            </a:r>
            <a:endParaRPr lang="es-CL" dirty="0" smtClean="0"/>
          </a:p>
          <a:p>
            <a:pPr lvl="1"/>
            <a:r>
              <a:rPr lang="es-CL" dirty="0" smtClean="0"/>
              <a:t>Claves </a:t>
            </a:r>
            <a:r>
              <a:rPr lang="es-CL" dirty="0"/>
              <a:t>se entregan por teléfono o wasap. </a:t>
            </a:r>
            <a:endParaRPr lang="es-CL" dirty="0" smtClean="0"/>
          </a:p>
          <a:p>
            <a:pPr lvl="1"/>
            <a:r>
              <a:rPr lang="es-CL" dirty="0" smtClean="0"/>
              <a:t>Solo </a:t>
            </a:r>
            <a:r>
              <a:rPr lang="es-CL" dirty="0"/>
              <a:t>si hay observaciones, se programa una reunión remota con la coordinación para conversar sobre ellas.</a:t>
            </a:r>
          </a:p>
          <a:p>
            <a:pPr lvl="0"/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3719">
            <a:off x="373874" y="2459347"/>
            <a:ext cx="1372675" cy="168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4873">
            <a:off x="266625" y="3693875"/>
            <a:ext cx="1369707" cy="16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aspectos de la solución que deben mantenerse en otros casos en que esta solución se implemente (los “</a:t>
            </a:r>
            <a:r>
              <a:rPr lang="es-CL" i="1" dirty="0" err="1"/>
              <a:t>must</a:t>
            </a:r>
            <a:r>
              <a:rPr lang="es-CL" i="1" dirty="0"/>
              <a:t>”</a:t>
            </a:r>
            <a:r>
              <a:rPr lang="es-CL" dirty="0"/>
              <a:t>)?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2" y="1833182"/>
            <a:ext cx="9901647" cy="3987234"/>
          </a:xfrm>
        </p:spPr>
        <p:txBody>
          <a:bodyPr/>
          <a:lstStyle/>
          <a:p>
            <a:r>
              <a:rPr lang="es-CL" sz="2800" dirty="0" smtClean="0"/>
              <a:t>El </a:t>
            </a:r>
            <a:r>
              <a:rPr lang="es-CL" sz="2800" dirty="0"/>
              <a:t>registro de ensamblaje debiera mantenerse, aunque se vuelva al papel, pues este ayudó a que existiera un registro común para consignar las decisiones que se tomaron, ya que antes solo quedaba registro del ensamblaje final.</a:t>
            </a:r>
          </a:p>
          <a:p>
            <a:r>
              <a:rPr lang="es-CL" sz="2800" dirty="0"/>
              <a:t>Revisión cruzada remota permite simultaneidad en las revisiones y permite dejar registro digital de las observaciones.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8208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¿Cuáles son los aspectos de la solución que deben tratarse con especial cuidado (los “</a:t>
            </a:r>
            <a:r>
              <a:rPr lang="es-CL" i="1" dirty="0"/>
              <a:t>be </a:t>
            </a:r>
            <a:r>
              <a:rPr lang="es-CL" i="1" dirty="0" err="1"/>
              <a:t>careful</a:t>
            </a:r>
            <a:r>
              <a:rPr lang="es-CL" i="1" dirty="0"/>
              <a:t>”</a:t>
            </a:r>
            <a:r>
              <a:rPr lang="es-CL" dirty="0"/>
              <a:t>)?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2" y="1934782"/>
            <a:ext cx="9901647" cy="3987234"/>
          </a:xfrm>
        </p:spPr>
        <p:txBody>
          <a:bodyPr/>
          <a:lstStyle/>
          <a:p>
            <a:r>
              <a:rPr lang="es-CL" b="1" dirty="0"/>
              <a:t>Ensamblaje remoto:</a:t>
            </a:r>
            <a:r>
              <a:rPr lang="es-CL" dirty="0"/>
              <a:t> es más lento y exige coordinación. No sabemos aún respecto a probabilidad de errores. Requiere gran habilidad para evaluar aspectos cualitativos de los ítems, que en papel están a la vista de manera simultánea. De manera remota, la visión es 1 a 1</a:t>
            </a:r>
          </a:p>
          <a:p>
            <a:r>
              <a:rPr lang="es-CL" b="1" dirty="0"/>
              <a:t>Revisión cruzada remota:</a:t>
            </a:r>
            <a:r>
              <a:rPr lang="es-CL" dirty="0"/>
              <a:t> lento procesamiento de las observaciones, pues se reiteran al no estar en un único documento. Hay que analizar pros y contra con equipos de coordinación.</a:t>
            </a:r>
          </a:p>
          <a:p>
            <a:r>
              <a:rPr lang="es-CL" b="1" dirty="0"/>
              <a:t>Revisión disciplinaria remota: </a:t>
            </a:r>
            <a:r>
              <a:rPr lang="es-CL" dirty="0"/>
              <a:t>Requiere una coordinación fina entre el envío del enlace (por correo), envío de claves (otra vía) y monitoreo del estado de la revisión. 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12488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31D0F56-AB3C-8642-AE3E-F879B969D498}" vid="{BC41FFEA-073A-2D46-B765-B0A507400F9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mide_uc_propuesta_v2</Template>
  <TotalTime>377</TotalTime>
  <Words>642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Adaptaciones en tiempos de pandemia: Ensamblaje y control de calidad de instrumentos. </vt:lpstr>
      <vt:lpstr>Problema que debió ser abordado</vt:lpstr>
      <vt:lpstr>Solución implementada</vt:lpstr>
      <vt:lpstr>Solución implementada</vt:lpstr>
      <vt:lpstr>¿Qué aspectos de la solución que deben mantenerse en otros casos en que esta solución se implemente (los “must”)?</vt:lpstr>
      <vt:lpstr>¿Cuáles son los aspectos de la solución que deben tratarse con especial cuidado (los “be careful”)?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Catalan</dc:creator>
  <cp:lastModifiedBy>Hewlett-Packard Company</cp:lastModifiedBy>
  <cp:revision>14</cp:revision>
  <dcterms:created xsi:type="dcterms:W3CDTF">2018-06-15T15:38:00Z</dcterms:created>
  <dcterms:modified xsi:type="dcterms:W3CDTF">2020-10-01T18:59:08Z</dcterms:modified>
</cp:coreProperties>
</file>